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3" ContentType="audio/m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ink/ink1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9" r:id="rId3"/>
    <p:sldId id="260" r:id="rId4"/>
    <p:sldId id="261" r:id="rId5"/>
    <p:sldId id="262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81617"/>
    <a:srgbClr val="B9A1BE"/>
    <a:srgbClr val="371613"/>
    <a:srgbClr val="507566"/>
    <a:srgbClr val="D7A39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010" autoAdjust="0"/>
    <p:restoredTop sz="94660"/>
  </p:normalViewPr>
  <p:slideViewPr>
    <p:cSldViewPr snapToGrid="0">
      <p:cViewPr varScale="1">
        <p:scale>
          <a:sx n="69" d="100"/>
          <a:sy n="69" d="100"/>
        </p:scale>
        <p:origin x="32" y="2088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1-07-09T02:11:10.690"/>
    </inkml:context>
    <inkml:brush xml:id="br0">
      <inkml:brushProperty name="width" value="0.025" units="cm"/>
      <inkml:brushProperty name="height" value="0.025" units="cm"/>
      <inkml:brushProperty name="ignorePressure" value="1"/>
    </inkml:brush>
  </inkml:definitions>
  <inkml:trace contextRef="#ctx0" brushRef="#br0">1 0,'0'0</inkml:trace>
</inkml:ink>
</file>

<file path=ppt/media/image1.png>
</file>

<file path=ppt/media/image10.png>
</file>

<file path=ppt/media/image11.png>
</file>

<file path=ppt/media/image12.jpeg>
</file>

<file path=ppt/media/image13.jpeg>
</file>

<file path=ppt/media/image14.png>
</file>

<file path=ppt/media/image2.png>
</file>

<file path=ppt/media/image3.png>
</file>

<file path=ppt/media/image4.png>
</file>

<file path=ppt/media/image5.jpeg>
</file>

<file path=ppt/media/image6.png>
</file>

<file path=ppt/media/image7.jpg>
</file>

<file path=ppt/media/image8.jpg>
</file>

<file path=ppt/media/image9.jpg>
</file>

<file path=ppt/media/media1.mp3>
</file>

<file path=ppt/media/media2.mp3>
</file>

<file path=ppt/media/media3.mp3>
</file>

<file path=ppt/media/media4.mp3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BD3359-FB51-4213-8D6F-DAEE2A4EF70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8DE7009-FCEA-4A76-9EBF-F51CFF3058F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201E692-5E08-44A6-BD10-2EDFE0CF85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CFE747-AFAB-4A9A-86B9-823CD64E9F6D}" type="datetimeFigureOut">
              <a:rPr lang="en-US" smtClean="0"/>
              <a:t>7/11/2021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430C0D8-C26C-4CA7-8986-431650DD91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52980FE-7D28-4E22-83CB-EA4E1977BA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28D63-8103-4B26-ACD3-C361DD1D0C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83567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F4DA69-6BC3-4BF3-99FB-2F438410C4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2794C12-E45B-4D7A-AE22-02283F4F900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C119EE3-8AD5-40B6-81D5-6F238DE69D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CFE747-AFAB-4A9A-86B9-823CD64E9F6D}" type="datetimeFigureOut">
              <a:rPr lang="en-US" smtClean="0"/>
              <a:t>7/11/2021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717A0C8-81EA-473B-9FBD-B9B9566E82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979C3FF-0E10-45BF-A9C8-5238E9AA0E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28D63-8103-4B26-ACD3-C361DD1D0C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51260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1088F2B-4721-4EDF-8551-3A3D11457E5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C30F06F-8543-4E4D-AC20-F0804682765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5AFDB37-157A-42F6-826E-A810558AD3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CFE747-AFAB-4A9A-86B9-823CD64E9F6D}" type="datetimeFigureOut">
              <a:rPr lang="en-US" smtClean="0"/>
              <a:t>7/11/2021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B141CC6-633D-4D47-A2EE-8875768781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BE8E02F-945C-409E-BB40-907FB18FB7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28D63-8103-4B26-ACD3-C361DD1D0C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04537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FEBE9C-6ED6-415B-B091-A2764242A4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C949F2-8CF7-44FA-B60B-D28F10A56C1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1BA0CF-09A4-413F-B465-1050A6FF22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CFE747-AFAB-4A9A-86B9-823CD64E9F6D}" type="datetimeFigureOut">
              <a:rPr lang="en-US" smtClean="0"/>
              <a:t>7/11/2021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E2DFFC-CAB1-4AB9-BCE2-0F85570CF0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D0EC63C-D861-4B0B-90FE-7BACB8AB30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28D63-8103-4B26-ACD3-C361DD1D0C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06509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8DD53C-DD1F-4BB8-B5B0-F7D6844D27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435855C-F8EB-48E0-975C-4E3F02962AB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48AD238-6760-43B5-82E6-40CD1C34D2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CFE747-AFAB-4A9A-86B9-823CD64E9F6D}" type="datetimeFigureOut">
              <a:rPr lang="en-US" smtClean="0"/>
              <a:t>7/11/2021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89A046E-43AD-4725-B82A-BCBC4ED7BF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A41AD51-20CA-41A1-A890-52D4A4B886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28D63-8103-4B26-ACD3-C361DD1D0C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35425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234A02-4F85-4F57-9C83-74B4D0990A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306A1F-2F17-4A23-B8B0-ADD047137E9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B60A422-BE8D-4FCA-994F-AA26EA1DDEC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3D27C74-281C-4490-A1EB-B766B99DB1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CFE747-AFAB-4A9A-86B9-823CD64E9F6D}" type="datetimeFigureOut">
              <a:rPr lang="en-US" smtClean="0"/>
              <a:t>7/11/2021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DC3E7BA-4377-499B-89E6-3EFF0CC747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D8F059E-B96B-45B5-8221-96BBC0C86C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28D63-8103-4B26-ACD3-C361DD1D0C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49089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F84292-27AB-4DE8-ABD9-C82E6246CF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90AE262-DDFE-41BB-964E-68863D08C71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3C47B04-583C-4B97-B2D2-B6736B08AE3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AEFB776-CA4E-4B0D-BC61-8947F7D693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B582FC5-B93C-4A94-80A1-F9328A8C353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0FBF8BE-2903-46C4-A8E3-D005BAEAE9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CFE747-AFAB-4A9A-86B9-823CD64E9F6D}" type="datetimeFigureOut">
              <a:rPr lang="en-US" smtClean="0"/>
              <a:t>7/11/2021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DA093DC-B6E5-4E7C-9619-BB53157F23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6B5CE13-97D0-4CC4-B5BF-1013B56075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28D63-8103-4B26-ACD3-C361DD1D0C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25487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FA96C7-98EE-4B9A-9D70-9080744B22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62B3794-0E35-438E-8EAF-E1E5668BA1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CFE747-AFAB-4A9A-86B9-823CD64E9F6D}" type="datetimeFigureOut">
              <a:rPr lang="en-US" smtClean="0"/>
              <a:t>7/11/2021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C831CC4-658B-4A64-AFCF-563020741A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323CE74-80F7-452E-A522-A9C864F426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28D63-8103-4B26-ACD3-C361DD1D0C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82761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421B5B7-ADBC-4CCE-8519-06D96AEC34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CFE747-AFAB-4A9A-86B9-823CD64E9F6D}" type="datetimeFigureOut">
              <a:rPr lang="en-US" smtClean="0"/>
              <a:t>7/11/2021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534CD85-A1F2-4597-B64C-CF33B6ECFA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83A9656-3552-4780-84CA-EBB6473CF8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28D63-8103-4B26-ACD3-C361DD1D0C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90620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F76C04-444F-470B-AB1D-BD7EE6E13B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A77EA5-0853-41ED-BF74-09265E36598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D412874-2625-4FD4-AB45-65D5BE2B77E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C958B55-9197-4F06-912D-249232B120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CFE747-AFAB-4A9A-86B9-823CD64E9F6D}" type="datetimeFigureOut">
              <a:rPr lang="en-US" smtClean="0"/>
              <a:t>7/11/2021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B826599-C735-4B75-A462-FE118CA9E6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455C23D-3784-4F1D-B55C-0763B53D6A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28D63-8103-4B26-ACD3-C361DD1D0C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200442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5A8325-9BEE-4895-8AD2-C3B330A6C6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1A42AAE-A49F-4A00-BD57-F86B2A3A05D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459E215-4289-4EAA-BE87-3D2015F1F78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B280059-9953-475D-B422-7B1145FDBB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CFE747-AFAB-4A9A-86B9-823CD64E9F6D}" type="datetimeFigureOut">
              <a:rPr lang="en-US" smtClean="0"/>
              <a:t>7/11/2021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373D051-26E2-4EE3-B975-C261F96A02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DFFF012-E432-4F7A-A052-C3E8E58E38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28D63-8103-4B26-ACD3-C361DD1D0C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50421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DFD7B55-47D5-4A76-B64F-091B7F7A60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3F8C65A-095A-4E39-8F83-BB69421906D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427360F-30C4-44B3-8360-ED7FC5C5011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CCFE747-AFAB-4A9A-86B9-823CD64E9F6D}" type="datetimeFigureOut">
              <a:rPr lang="en-US" smtClean="0"/>
              <a:t>7/11/2021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3E7ABC9-6F5C-4FEB-BB14-0691644B6F0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0FC9FA6-1AF9-48F1-AD24-34789C3A125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D228D63-8103-4B26-ACD3-C361DD1D0C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80560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jpeg"/><Relationship Id="rId3" Type="http://schemas.openxmlformats.org/officeDocument/2006/relationships/image" Target="../media/image1.png"/><Relationship Id="rId7" Type="http://schemas.openxmlformats.org/officeDocument/2006/relationships/image" Target="../media/image4.png"/><Relationship Id="rId2" Type="http://schemas.openxmlformats.org/officeDocument/2006/relationships/slideLayout" Target="../slideLayouts/slideLayout8.xml"/><Relationship Id="rId1" Type="http://schemas.openxmlformats.org/officeDocument/2006/relationships/video" Target="https://www.youtube.com/embed/DkeGCa7lBNs?feature=oembed" TargetMode="External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customXml" Target="../ink/ink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audio" Target="../media/media4.mp3"/><Relationship Id="rId13" Type="http://schemas.openxmlformats.org/officeDocument/2006/relationships/image" Target="../media/image9.jpg"/><Relationship Id="rId3" Type="http://schemas.microsoft.com/office/2007/relationships/media" Target="../media/media2.mp3"/><Relationship Id="rId7" Type="http://schemas.microsoft.com/office/2007/relationships/media" Target="../media/media4.mp3"/><Relationship Id="rId12" Type="http://schemas.openxmlformats.org/officeDocument/2006/relationships/image" Target="../media/image8.jpg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6" Type="http://schemas.openxmlformats.org/officeDocument/2006/relationships/audio" Target="../media/media3.mp3"/><Relationship Id="rId11" Type="http://schemas.openxmlformats.org/officeDocument/2006/relationships/image" Target="../media/image7.jpg"/><Relationship Id="rId5" Type="http://schemas.microsoft.com/office/2007/relationships/media" Target="../media/media3.mp3"/><Relationship Id="rId15" Type="http://schemas.openxmlformats.org/officeDocument/2006/relationships/image" Target="../media/image11.png"/><Relationship Id="rId10" Type="http://schemas.openxmlformats.org/officeDocument/2006/relationships/image" Target="../media/image6.png"/><Relationship Id="rId4" Type="http://schemas.openxmlformats.org/officeDocument/2006/relationships/audio" Target="../media/media2.mp3"/><Relationship Id="rId9" Type="http://schemas.openxmlformats.org/officeDocument/2006/relationships/slideLayout" Target="../slideLayouts/slideLayout2.xml"/><Relationship Id="rId14" Type="http://schemas.openxmlformats.org/officeDocument/2006/relationships/image" Target="../media/image10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audio" Target="../media/media4.mp3"/><Relationship Id="rId13" Type="http://schemas.openxmlformats.org/officeDocument/2006/relationships/image" Target="../media/image9.jpg"/><Relationship Id="rId3" Type="http://schemas.microsoft.com/office/2007/relationships/media" Target="../media/media2.mp3"/><Relationship Id="rId7" Type="http://schemas.microsoft.com/office/2007/relationships/media" Target="../media/media4.mp3"/><Relationship Id="rId12" Type="http://schemas.openxmlformats.org/officeDocument/2006/relationships/image" Target="../media/image8.jpg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6" Type="http://schemas.openxmlformats.org/officeDocument/2006/relationships/audio" Target="../media/media3.mp3"/><Relationship Id="rId11" Type="http://schemas.openxmlformats.org/officeDocument/2006/relationships/image" Target="../media/image7.jpg"/><Relationship Id="rId5" Type="http://schemas.microsoft.com/office/2007/relationships/media" Target="../media/media3.mp3"/><Relationship Id="rId15" Type="http://schemas.openxmlformats.org/officeDocument/2006/relationships/image" Target="../media/image11.png"/><Relationship Id="rId10" Type="http://schemas.openxmlformats.org/officeDocument/2006/relationships/image" Target="../media/image6.png"/><Relationship Id="rId4" Type="http://schemas.openxmlformats.org/officeDocument/2006/relationships/audio" Target="../media/media2.mp3"/><Relationship Id="rId9" Type="http://schemas.openxmlformats.org/officeDocument/2006/relationships/slideLayout" Target="../slideLayouts/slideLayout2.xml"/><Relationship Id="rId14" Type="http://schemas.openxmlformats.org/officeDocument/2006/relationships/image" Target="../media/image10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microsoft.com/office/2007/relationships/media" Target="../media/media2.mp3"/><Relationship Id="rId7" Type="http://schemas.openxmlformats.org/officeDocument/2006/relationships/image" Target="../media/image10.png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6" Type="http://schemas.openxmlformats.org/officeDocument/2006/relationships/image" Target="../media/image6.png"/><Relationship Id="rId11" Type="http://schemas.openxmlformats.org/officeDocument/2006/relationships/image" Target="../media/image14.png"/><Relationship Id="rId5" Type="http://schemas.openxmlformats.org/officeDocument/2006/relationships/slideLayout" Target="../slideLayouts/slideLayout2.xml"/><Relationship Id="rId10" Type="http://schemas.openxmlformats.org/officeDocument/2006/relationships/image" Target="../media/image13.jpeg"/><Relationship Id="rId4" Type="http://schemas.openxmlformats.org/officeDocument/2006/relationships/audio" Target="../media/media2.mp3"/><Relationship Id="rId9" Type="http://schemas.openxmlformats.org/officeDocument/2006/relationships/image" Target="../media/image12.jpe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audio" Target="../media/media4.mp3"/><Relationship Id="rId13" Type="http://schemas.openxmlformats.org/officeDocument/2006/relationships/image" Target="../media/image9.jpg"/><Relationship Id="rId3" Type="http://schemas.microsoft.com/office/2007/relationships/media" Target="../media/media2.mp3"/><Relationship Id="rId7" Type="http://schemas.microsoft.com/office/2007/relationships/media" Target="../media/media4.mp3"/><Relationship Id="rId12" Type="http://schemas.openxmlformats.org/officeDocument/2006/relationships/image" Target="../media/image8.jpg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6" Type="http://schemas.openxmlformats.org/officeDocument/2006/relationships/audio" Target="../media/media3.mp3"/><Relationship Id="rId11" Type="http://schemas.openxmlformats.org/officeDocument/2006/relationships/image" Target="../media/image7.jpg"/><Relationship Id="rId5" Type="http://schemas.microsoft.com/office/2007/relationships/media" Target="../media/media3.mp3"/><Relationship Id="rId15" Type="http://schemas.openxmlformats.org/officeDocument/2006/relationships/image" Target="../media/image11.png"/><Relationship Id="rId10" Type="http://schemas.openxmlformats.org/officeDocument/2006/relationships/image" Target="../media/image6.png"/><Relationship Id="rId4" Type="http://schemas.openxmlformats.org/officeDocument/2006/relationships/audio" Target="../media/media2.mp3"/><Relationship Id="rId9" Type="http://schemas.openxmlformats.org/officeDocument/2006/relationships/slideLayout" Target="../slideLayouts/slideLayout2.xml"/><Relationship Id="rId1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text, green&#10;&#10;Description automatically generated">
            <a:extLst>
              <a:ext uri="{FF2B5EF4-FFF2-40B4-BE49-F238E27FC236}">
                <a16:creationId xmlns:a16="http://schemas.microsoft.com/office/drawing/2014/main" id="{6419DE22-E545-483B-A0CD-C022FD561ED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-503798"/>
            <a:ext cx="12192000" cy="8319247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8" name="Ink 7">
                <a:extLst>
                  <a:ext uri="{FF2B5EF4-FFF2-40B4-BE49-F238E27FC236}">
                    <a16:creationId xmlns:a16="http://schemas.microsoft.com/office/drawing/2014/main" id="{1505FFC0-F3F3-4DA1-ACFF-3AE0E1926129}"/>
                  </a:ext>
                </a:extLst>
              </p14:cNvPr>
              <p14:cNvContentPartPr/>
              <p14:nvPr/>
            </p14:nvContentPartPr>
            <p14:xfrm>
              <a:off x="11217056" y="11014786"/>
              <a:ext cx="360" cy="360"/>
            </p14:xfrm>
          </p:contentPart>
        </mc:Choice>
        <mc:Fallback xmlns="">
          <p:pic>
            <p:nvPicPr>
              <p:cNvPr id="8" name="Ink 7">
                <a:extLst>
                  <a:ext uri="{FF2B5EF4-FFF2-40B4-BE49-F238E27FC236}">
                    <a16:creationId xmlns:a16="http://schemas.microsoft.com/office/drawing/2014/main" id="{1505FFC0-F3F3-4DA1-ACFF-3AE0E1926129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1212736" y="11010466"/>
                <a:ext cx="9000" cy="9000"/>
              </a:xfrm>
              <a:prstGeom prst="rect">
                <a:avLst/>
              </a:prstGeom>
            </p:spPr>
          </p:pic>
        </mc:Fallback>
      </mc:AlternateContent>
      <p:pic>
        <p:nvPicPr>
          <p:cNvPr id="24" name="Picture 23">
            <a:extLst>
              <a:ext uri="{FF2B5EF4-FFF2-40B4-BE49-F238E27FC236}">
                <a16:creationId xmlns:a16="http://schemas.microsoft.com/office/drawing/2014/main" id="{F3DA927D-75D7-492F-AA2B-126A12DF072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418186">
            <a:off x="1318457" y="834556"/>
            <a:ext cx="5476875" cy="942975"/>
          </a:xfrm>
          <a:prstGeom prst="rect">
            <a:avLst/>
          </a:prstGeom>
        </p:spPr>
      </p:pic>
      <p:pic>
        <p:nvPicPr>
          <p:cNvPr id="30" name="Picture 29" descr="Icon&#10;&#10;Description automatically generated">
            <a:extLst>
              <a:ext uri="{FF2B5EF4-FFF2-40B4-BE49-F238E27FC236}">
                <a16:creationId xmlns:a16="http://schemas.microsoft.com/office/drawing/2014/main" id="{60DEF4DD-0D1E-4243-8931-81B0B3B89EA4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13684" y="2870084"/>
            <a:ext cx="3169333" cy="3724331"/>
          </a:xfrm>
          <a:prstGeom prst="rect">
            <a:avLst/>
          </a:prstGeom>
        </p:spPr>
      </p:pic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4B459926-DB89-45E6-B253-620CEEBE7EA1}"/>
              </a:ext>
            </a:extLst>
          </p:cNvPr>
          <p:cNvSpPr>
            <a:spLocks noGrp="1"/>
          </p:cNvSpPr>
          <p:nvPr>
            <p:ph idx="1"/>
          </p:nvPr>
        </p:nvSpPr>
        <p:spPr>
          <a:xfrm rot="21137065">
            <a:off x="2890337" y="4340443"/>
            <a:ext cx="1533662" cy="294071"/>
          </a:xfrm>
        </p:spPr>
        <p:txBody>
          <a:bodyPr>
            <a:normAutofit/>
          </a:bodyPr>
          <a:lstStyle/>
          <a:p>
            <a:pPr marL="0" indent="0">
              <a:spcBef>
                <a:spcPts val="0"/>
              </a:spcBef>
              <a:buNone/>
            </a:pPr>
            <a:r>
              <a:rPr lang="en-US" sz="1300" dirty="0">
                <a:latin typeface="Cavolini" panose="020B0502040204020203" pitchFamily="66" charset="0"/>
                <a:cs typeface="Cavolini" panose="020B0502040204020203" pitchFamily="66" charset="0"/>
              </a:rPr>
              <a:t>Andy Qui Le</a:t>
            </a:r>
          </a:p>
        </p:txBody>
      </p:sp>
      <p:pic>
        <p:nvPicPr>
          <p:cNvPr id="31" name="Online Media 30" title="Sesame Street: Vote Song">
            <a:hlinkClick r:id="" action="ppaction://media"/>
            <a:extLst>
              <a:ext uri="{FF2B5EF4-FFF2-40B4-BE49-F238E27FC236}">
                <a16:creationId xmlns:a16="http://schemas.microsoft.com/office/drawing/2014/main" id="{453EB137-7742-4427-96C1-23D90E82DEBE}"/>
              </a:ext>
            </a:extLst>
          </p:cNvPr>
          <p:cNvPicPr>
            <a:picLocks noRot="1" noChangeAspect="1"/>
          </p:cNvPicPr>
          <p:nvPr>
            <a:videoFile r:link="rId1"/>
          </p:nvPr>
        </p:nvPicPr>
        <p:blipFill>
          <a:blip r:embed="rId8"/>
          <a:stretch>
            <a:fillRect/>
          </a:stretch>
        </p:blipFill>
        <p:spPr>
          <a:xfrm>
            <a:off x="5933027" y="3749748"/>
            <a:ext cx="4536498" cy="2563121"/>
          </a:xfrm>
          <a:prstGeom prst="rect">
            <a:avLst/>
          </a:prstGeom>
        </p:spPr>
      </p:pic>
      <p:sp>
        <p:nvSpPr>
          <p:cNvPr id="34" name="Content Placeholder 4">
            <a:extLst>
              <a:ext uri="{FF2B5EF4-FFF2-40B4-BE49-F238E27FC236}">
                <a16:creationId xmlns:a16="http://schemas.microsoft.com/office/drawing/2014/main" id="{36DC7F5D-CF38-4454-BB63-E25EA98734E2}"/>
              </a:ext>
            </a:extLst>
          </p:cNvPr>
          <p:cNvSpPr txBox="1">
            <a:spLocks/>
          </p:cNvSpPr>
          <p:nvPr/>
        </p:nvSpPr>
        <p:spPr>
          <a:xfrm rot="20285351">
            <a:off x="1757909" y="3339232"/>
            <a:ext cx="1533662" cy="195505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1800" b="1" dirty="0">
                <a:latin typeface="Bradley Hand ITC" panose="03070402050302030203" pitchFamily="66" charset="0"/>
                <a:cs typeface="Cavolini" panose="020B0502040204020203" pitchFamily="66" charset="0"/>
              </a:rPr>
              <a:t>Block Party!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800" b="1" dirty="0">
                <a:latin typeface="Bradley Hand ITC" panose="03070402050302030203" pitchFamily="66" charset="0"/>
                <a:cs typeface="Cavolini" panose="020B0502040204020203" pitchFamily="66" charset="0"/>
              </a:rPr>
              <a:t>Saturday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sz="1800" b="1" dirty="0">
              <a:latin typeface="Bradley Hand ITC" panose="03070402050302030203" pitchFamily="66" charset="0"/>
              <a:cs typeface="Cavolini" panose="020B0502040204020203" pitchFamily="66" charset="0"/>
            </a:endParaRPr>
          </a:p>
          <a:p>
            <a:pPr marL="0" indent="0">
              <a:spcBef>
                <a:spcPts val="0"/>
              </a:spcBef>
              <a:buFont typeface="Arial" panose="020B0604020202020204" pitchFamily="34" charset="0"/>
              <a:buNone/>
            </a:pPr>
            <a:endParaRPr lang="en-US" sz="1800" dirty="0">
              <a:latin typeface="Cavolini" panose="020B0502040204020203" pitchFamily="66" charset="0"/>
              <a:cs typeface="Cavolini" panose="020B0502040204020203" pitchFamily="66" charset="0"/>
            </a:endParaRPr>
          </a:p>
        </p:txBody>
      </p:sp>
      <p:sp>
        <p:nvSpPr>
          <p:cNvPr id="35" name="Content Placeholder 4">
            <a:extLst>
              <a:ext uri="{FF2B5EF4-FFF2-40B4-BE49-F238E27FC236}">
                <a16:creationId xmlns:a16="http://schemas.microsoft.com/office/drawing/2014/main" id="{386005E0-BCB7-44AA-BAAE-F6FBC73AFE3F}"/>
              </a:ext>
            </a:extLst>
          </p:cNvPr>
          <p:cNvSpPr txBox="1">
            <a:spLocks/>
          </p:cNvSpPr>
          <p:nvPr/>
        </p:nvSpPr>
        <p:spPr>
          <a:xfrm rot="20820458">
            <a:off x="2796371" y="5093981"/>
            <a:ext cx="1823593" cy="3450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400" dirty="0">
                <a:latin typeface="Cavolini" panose="020B0502040204020203" pitchFamily="66" charset="0"/>
                <a:cs typeface="Cavolini" panose="020B0502040204020203" pitchFamily="66" charset="0"/>
              </a:rPr>
              <a:t>Parker Broadnax</a:t>
            </a:r>
          </a:p>
        </p:txBody>
      </p:sp>
      <p:sp>
        <p:nvSpPr>
          <p:cNvPr id="36" name="Content Placeholder 4">
            <a:extLst>
              <a:ext uri="{FF2B5EF4-FFF2-40B4-BE49-F238E27FC236}">
                <a16:creationId xmlns:a16="http://schemas.microsoft.com/office/drawing/2014/main" id="{4DF994A9-A1A3-4929-8473-C7F5A185C91B}"/>
              </a:ext>
            </a:extLst>
          </p:cNvPr>
          <p:cNvSpPr txBox="1">
            <a:spLocks/>
          </p:cNvSpPr>
          <p:nvPr/>
        </p:nvSpPr>
        <p:spPr>
          <a:xfrm rot="21043522">
            <a:off x="2966130" y="4848238"/>
            <a:ext cx="1533662" cy="30005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300" dirty="0">
                <a:latin typeface="Cavolini" panose="020B0502040204020203" pitchFamily="66" charset="0"/>
                <a:cs typeface="Cavolini" panose="020B0502040204020203" pitchFamily="66" charset="0"/>
              </a:rPr>
              <a:t>Lena DS</a:t>
            </a:r>
          </a:p>
        </p:txBody>
      </p:sp>
      <p:sp>
        <p:nvSpPr>
          <p:cNvPr id="37" name="Content Placeholder 4">
            <a:extLst>
              <a:ext uri="{FF2B5EF4-FFF2-40B4-BE49-F238E27FC236}">
                <a16:creationId xmlns:a16="http://schemas.microsoft.com/office/drawing/2014/main" id="{C21E398E-3C78-43BB-82C4-F0567B84746D}"/>
              </a:ext>
            </a:extLst>
          </p:cNvPr>
          <p:cNvSpPr txBox="1">
            <a:spLocks/>
          </p:cNvSpPr>
          <p:nvPr/>
        </p:nvSpPr>
        <p:spPr>
          <a:xfrm rot="21036692">
            <a:off x="2931453" y="4593097"/>
            <a:ext cx="1533662" cy="3160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300" dirty="0">
                <a:latin typeface="Cavolini" panose="020B0502040204020203" pitchFamily="66" charset="0"/>
                <a:cs typeface="Cavolini" panose="020B0502040204020203" pitchFamily="66" charset="0"/>
              </a:rPr>
              <a:t>Faiz Ikramulla</a:t>
            </a:r>
          </a:p>
        </p:txBody>
      </p:sp>
      <p:sp>
        <p:nvSpPr>
          <p:cNvPr id="38" name="Content Placeholder 4">
            <a:extLst>
              <a:ext uri="{FF2B5EF4-FFF2-40B4-BE49-F238E27FC236}">
                <a16:creationId xmlns:a16="http://schemas.microsoft.com/office/drawing/2014/main" id="{D16B10B8-05EA-46C8-95AF-3CBF52919D48}"/>
              </a:ext>
            </a:extLst>
          </p:cNvPr>
          <p:cNvSpPr txBox="1">
            <a:spLocks/>
          </p:cNvSpPr>
          <p:nvPr/>
        </p:nvSpPr>
        <p:spPr>
          <a:xfrm rot="21177191">
            <a:off x="2869357" y="4081052"/>
            <a:ext cx="1533662" cy="30706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300" b="1" dirty="0">
                <a:latin typeface="Cavolini" panose="020B0502040204020203" pitchFamily="66" charset="0"/>
                <a:cs typeface="Cavolini" panose="020B0502040204020203" pitchFamily="66" charset="0"/>
              </a:rPr>
              <a:t>Marcus Golden</a:t>
            </a:r>
          </a:p>
        </p:txBody>
      </p:sp>
      <p:sp>
        <p:nvSpPr>
          <p:cNvPr id="39" name="Content Placeholder 4">
            <a:extLst>
              <a:ext uri="{FF2B5EF4-FFF2-40B4-BE49-F238E27FC236}">
                <a16:creationId xmlns:a16="http://schemas.microsoft.com/office/drawing/2014/main" id="{D4D2C60E-62EC-480E-8862-0009EEB042CE}"/>
              </a:ext>
            </a:extLst>
          </p:cNvPr>
          <p:cNvSpPr txBox="1">
            <a:spLocks/>
          </p:cNvSpPr>
          <p:nvPr/>
        </p:nvSpPr>
        <p:spPr>
          <a:xfrm rot="21447997">
            <a:off x="2231520" y="4434465"/>
            <a:ext cx="1533662" cy="204841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1400" dirty="0">
                <a:latin typeface="Cavolini" panose="020B0502040204020203" pitchFamily="66" charset="0"/>
                <a:cs typeface="Cavolini" panose="020B0502040204020203" pitchFamily="66" charset="0"/>
              </a:rPr>
              <a:t>VOTE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sz="1300" dirty="0">
              <a:latin typeface="Cavolini" panose="020B0502040204020203" pitchFamily="66" charset="0"/>
              <a:cs typeface="Cavolini" panose="020B0502040204020203" pitchFamily="66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300" dirty="0">
                <a:latin typeface="Cavolini" panose="020B0502040204020203" pitchFamily="66" charset="0"/>
                <a:cs typeface="Cavolini" panose="020B0502040204020203" pitchFamily="66" charset="0"/>
              </a:rPr>
              <a:t>Nove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sz="1300" dirty="0">
              <a:latin typeface="Cavolini" panose="020B0502040204020203" pitchFamily="66" charset="0"/>
              <a:cs typeface="Cavolini" panose="020B0502040204020203" pitchFamily="66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1300" dirty="0">
              <a:latin typeface="Cavolini" panose="020B0502040204020203" pitchFamily="66" charset="0"/>
              <a:cs typeface="Cavolini" panose="020B0502040204020203" pitchFamily="66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300" dirty="0">
                <a:latin typeface="Cavolini" panose="020B0502040204020203" pitchFamily="66" charset="0"/>
                <a:cs typeface="Cavolini" panose="020B0502040204020203" pitchFamily="66" charset="0"/>
              </a:rPr>
              <a:t>Your voice matters!</a:t>
            </a:r>
          </a:p>
        </p:txBody>
      </p:sp>
      <p:sp>
        <p:nvSpPr>
          <p:cNvPr id="40" name="Content Placeholder 4">
            <a:extLst>
              <a:ext uri="{FF2B5EF4-FFF2-40B4-BE49-F238E27FC236}">
                <a16:creationId xmlns:a16="http://schemas.microsoft.com/office/drawing/2014/main" id="{A0927CF3-9F6C-4CB4-8D86-5DC1F4D72966}"/>
              </a:ext>
            </a:extLst>
          </p:cNvPr>
          <p:cNvSpPr txBox="1">
            <a:spLocks/>
          </p:cNvSpPr>
          <p:nvPr/>
        </p:nvSpPr>
        <p:spPr>
          <a:xfrm rot="21311558">
            <a:off x="2941337" y="3827661"/>
            <a:ext cx="1533662" cy="3432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300" b="1" dirty="0">
                <a:latin typeface="Cavolini" panose="020B0502040204020203" pitchFamily="66" charset="0"/>
                <a:cs typeface="Cavolini" panose="020B0502040204020203" pitchFamily="66" charset="0"/>
              </a:rPr>
              <a:t>Charlie Dey</a:t>
            </a:r>
          </a:p>
        </p:txBody>
      </p:sp>
      <p:sp>
        <p:nvSpPr>
          <p:cNvPr id="41" name="Content Placeholder 4">
            <a:extLst>
              <a:ext uri="{FF2B5EF4-FFF2-40B4-BE49-F238E27FC236}">
                <a16:creationId xmlns:a16="http://schemas.microsoft.com/office/drawing/2014/main" id="{E31D3F3D-FC54-4B75-A864-FFB7F8ED0FBF}"/>
              </a:ext>
            </a:extLst>
          </p:cNvPr>
          <p:cNvSpPr txBox="1">
            <a:spLocks/>
          </p:cNvSpPr>
          <p:nvPr/>
        </p:nvSpPr>
        <p:spPr>
          <a:xfrm rot="21177440">
            <a:off x="2929937" y="3456561"/>
            <a:ext cx="1533662" cy="35853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1300" u="sng" dirty="0">
                <a:latin typeface="Cavolini" panose="020B0502040204020203" pitchFamily="66" charset="0"/>
                <a:cs typeface="Cavolini" panose="020B0502040204020203" pitchFamily="66" charset="0"/>
              </a:rPr>
              <a:t>Neighbors List</a:t>
            </a:r>
          </a:p>
        </p:txBody>
      </p:sp>
      <p:sp>
        <p:nvSpPr>
          <p:cNvPr id="15" name="Content Placeholder 4">
            <a:extLst>
              <a:ext uri="{FF2B5EF4-FFF2-40B4-BE49-F238E27FC236}">
                <a16:creationId xmlns:a16="http://schemas.microsoft.com/office/drawing/2014/main" id="{87F28C21-992C-458F-ACC7-72BC8713F01F}"/>
              </a:ext>
            </a:extLst>
          </p:cNvPr>
          <p:cNvSpPr txBox="1">
            <a:spLocks/>
          </p:cNvSpPr>
          <p:nvPr/>
        </p:nvSpPr>
        <p:spPr>
          <a:xfrm rot="20820458">
            <a:off x="2830393" y="5360677"/>
            <a:ext cx="1823593" cy="345022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400" dirty="0">
                <a:latin typeface="Cavolini" panose="020B0502040204020203" pitchFamily="66" charset="0"/>
                <a:cs typeface="Cavolini" panose="020B0502040204020203" pitchFamily="66" charset="0"/>
              </a:rPr>
              <a:t>Ayomide Okuleye</a:t>
            </a:r>
          </a:p>
        </p:txBody>
      </p:sp>
    </p:spTree>
    <p:extLst>
      <p:ext uri="{BB962C8B-B14F-4D97-AF65-F5344CB8AC3E}">
        <p14:creationId xmlns:p14="http://schemas.microsoft.com/office/powerpoint/2010/main" val="25577747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1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1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A green door on a building&#10;&#10;Description automatically generated with low confidence">
            <a:extLst>
              <a:ext uri="{FF2B5EF4-FFF2-40B4-BE49-F238E27FC236}">
                <a16:creationId xmlns:a16="http://schemas.microsoft.com/office/drawing/2014/main" id="{86A3C8AC-660C-42D9-B232-567222FF0EF5}"/>
              </a:ext>
            </a:extLst>
          </p:cNvPr>
          <p:cNvPicPr>
            <a:picLocks noChangeAspect="1"/>
          </p:cNvPicPr>
          <p:nvPr/>
        </p:nvPicPr>
        <p:blipFill rotWithShape="1">
          <a:blip r:embed="rId10">
            <a:alphaModFix amt="98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644" r="5667"/>
          <a:stretch/>
        </p:blipFill>
        <p:spPr>
          <a:xfrm>
            <a:off x="-1" y="0"/>
            <a:ext cx="12188803" cy="6858000"/>
          </a:xfrm>
          <a:prstGeom prst="rect">
            <a:avLst/>
          </a:prstGeom>
        </p:spPr>
      </p:pic>
      <p:pic>
        <p:nvPicPr>
          <p:cNvPr id="11" name="Picture 10" descr="A picture containing text&#10;&#10;Description automatically generated">
            <a:extLst>
              <a:ext uri="{FF2B5EF4-FFF2-40B4-BE49-F238E27FC236}">
                <a16:creationId xmlns:a16="http://schemas.microsoft.com/office/drawing/2014/main" id="{0A796694-FD70-428B-BCAE-5F1123B093AC}"/>
              </a:ext>
            </a:extLst>
          </p:cNvPr>
          <p:cNvPicPr>
            <a:picLocks noChangeAspect="1"/>
          </p:cNvPicPr>
          <p:nvPr/>
        </p:nvPicPr>
        <p:blipFill rotWithShape="1"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5974" t="15557" r="14220" b="15019"/>
          <a:stretch/>
        </p:blipFill>
        <p:spPr>
          <a:xfrm>
            <a:off x="316975" y="3071091"/>
            <a:ext cx="1873706" cy="2380585"/>
          </a:xfrm>
          <a:prstGeom prst="rect">
            <a:avLst/>
          </a:prstGeom>
          <a:ln w="57150">
            <a:solidFill>
              <a:schemeClr val="accent1"/>
            </a:solidFill>
          </a:ln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145663-8ADD-4829-A64F-DDB75A4FEF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58683" y="2873724"/>
            <a:ext cx="6076612" cy="1707522"/>
          </a:xfrm>
          <a:noFill/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b="1" dirty="0">
                <a:ln w="0"/>
                <a:solidFill>
                  <a:schemeClr val="bg1"/>
                </a:solidFill>
                <a:effectLst>
                  <a:glow rad="88900">
                    <a:srgbClr val="507566"/>
                  </a:glow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1.  Starting prototype of the voter      </a:t>
            </a:r>
            <a:br>
              <a:rPr lang="en-US" sz="3200" b="1" dirty="0">
                <a:ln w="0"/>
                <a:solidFill>
                  <a:schemeClr val="bg1"/>
                </a:solidFill>
                <a:effectLst>
                  <a:glow rad="88900">
                    <a:srgbClr val="507566"/>
                  </a:glow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</a:br>
            <a:r>
              <a:rPr lang="en-US" sz="3200" b="1" dirty="0">
                <a:ln w="0"/>
                <a:solidFill>
                  <a:schemeClr val="bg1"/>
                </a:solidFill>
                <a:effectLst>
                  <a:glow rad="88900">
                    <a:srgbClr val="507566"/>
                  </a:glow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    simulation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4638E84E-B0BA-4B6B-956A-E9C9C4975103}"/>
              </a:ext>
            </a:extLst>
          </p:cNvPr>
          <p:cNvSpPr txBox="1">
            <a:spLocks/>
          </p:cNvSpPr>
          <p:nvPr/>
        </p:nvSpPr>
        <p:spPr>
          <a:xfrm>
            <a:off x="2258683" y="4017938"/>
            <a:ext cx="6076612" cy="1599499"/>
          </a:xfrm>
          <a:prstGeom prst="rect">
            <a:avLst/>
          </a:prstGeom>
          <a:noFill/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3200" b="1" dirty="0">
                <a:ln w="0"/>
                <a:solidFill>
                  <a:schemeClr val="bg1"/>
                </a:solidFill>
                <a:effectLst>
                  <a:glow rad="88900">
                    <a:srgbClr val="507566"/>
                  </a:glow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2.  Acquire data sets to work with </a:t>
            </a: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4C684FDB-B27C-4FBE-BB4A-4F1398C72009}"/>
              </a:ext>
            </a:extLst>
          </p:cNvPr>
          <p:cNvSpPr txBox="1">
            <a:spLocks/>
          </p:cNvSpPr>
          <p:nvPr/>
        </p:nvSpPr>
        <p:spPr>
          <a:xfrm>
            <a:off x="2228541" y="5054128"/>
            <a:ext cx="6076612" cy="1599499"/>
          </a:xfrm>
          <a:prstGeom prst="rect">
            <a:avLst/>
          </a:prstGeom>
          <a:noFill/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3200" b="1" dirty="0">
                <a:ln w="0"/>
                <a:solidFill>
                  <a:schemeClr val="bg1"/>
                </a:solidFill>
                <a:effectLst>
                  <a:glow rad="88900">
                    <a:srgbClr val="507566"/>
                  </a:glow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3.  Project plan mapped out</a:t>
            </a:r>
          </a:p>
        </p:txBody>
      </p:sp>
      <p:pic>
        <p:nvPicPr>
          <p:cNvPr id="12" name="Picture 11" descr="A screenshot of a video game&#10;&#10;Description automatically generated">
            <a:extLst>
              <a:ext uri="{FF2B5EF4-FFF2-40B4-BE49-F238E27FC236}">
                <a16:creationId xmlns:a16="http://schemas.microsoft.com/office/drawing/2014/main" id="{4EB6B19B-71D4-436A-8A34-0C4E06A6F6AF}"/>
              </a:ext>
            </a:extLst>
          </p:cNvPr>
          <p:cNvPicPr>
            <a:picLocks noChangeAspect="1"/>
          </p:cNvPicPr>
          <p:nvPr/>
        </p:nvPicPr>
        <p:blipFill rotWithShape="1"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6547" t="17269" r="13646" b="14159"/>
          <a:stretch/>
        </p:blipFill>
        <p:spPr>
          <a:xfrm>
            <a:off x="308008" y="3123201"/>
            <a:ext cx="1873705" cy="2351315"/>
          </a:xfrm>
          <a:prstGeom prst="rect">
            <a:avLst/>
          </a:prstGeom>
          <a:ln w="57150">
            <a:solidFill>
              <a:schemeClr val="accent1"/>
            </a:solidFill>
          </a:ln>
        </p:spPr>
      </p:pic>
      <p:pic>
        <p:nvPicPr>
          <p:cNvPr id="7" name="Picture 6" descr="A picture containing logo&#10;&#10;Description automatically generated">
            <a:extLst>
              <a:ext uri="{FF2B5EF4-FFF2-40B4-BE49-F238E27FC236}">
                <a16:creationId xmlns:a16="http://schemas.microsoft.com/office/drawing/2014/main" id="{68751F00-E7BF-4AEA-88EB-B071DD46FCF9}"/>
              </a:ext>
            </a:extLst>
          </p:cNvPr>
          <p:cNvPicPr>
            <a:picLocks noChangeAspect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6321" t="17175" r="13873" b="14253"/>
          <a:stretch/>
        </p:blipFill>
        <p:spPr>
          <a:xfrm>
            <a:off x="308008" y="3100361"/>
            <a:ext cx="1873705" cy="2351315"/>
          </a:xfrm>
          <a:prstGeom prst="rect">
            <a:avLst/>
          </a:prstGeom>
          <a:ln w="57150">
            <a:solidFill>
              <a:schemeClr val="accent1"/>
            </a:solidFill>
          </a:ln>
        </p:spPr>
      </p:pic>
      <p:grpSp>
        <p:nvGrpSpPr>
          <p:cNvPr id="19" name="Group 18">
            <a:extLst>
              <a:ext uri="{FF2B5EF4-FFF2-40B4-BE49-F238E27FC236}">
                <a16:creationId xmlns:a16="http://schemas.microsoft.com/office/drawing/2014/main" id="{53356F91-F0D3-4164-A11C-65C4A761C310}"/>
              </a:ext>
            </a:extLst>
          </p:cNvPr>
          <p:cNvGrpSpPr/>
          <p:nvPr/>
        </p:nvGrpSpPr>
        <p:grpSpPr>
          <a:xfrm>
            <a:off x="2520013" y="343690"/>
            <a:ext cx="7252607" cy="1607104"/>
            <a:chOff x="838200" y="55233"/>
            <a:chExt cx="7252607" cy="1607104"/>
          </a:xfrm>
        </p:grpSpPr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EA152CAD-A0E8-4D7C-B8CA-1F219EA51C3F}"/>
                </a:ext>
              </a:extLst>
            </p:cNvPr>
            <p:cNvSpPr/>
            <p:nvPr/>
          </p:nvSpPr>
          <p:spPr>
            <a:xfrm>
              <a:off x="3484789" y="55233"/>
              <a:ext cx="1959428" cy="1542779"/>
            </a:xfrm>
            <a:prstGeom prst="ellipse">
              <a:avLst/>
            </a:prstGeom>
            <a:solidFill>
              <a:srgbClr val="00B050"/>
            </a:solidFill>
            <a:ln w="57150">
              <a:solidFill>
                <a:srgbClr val="FFFF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6" name="Rectangle: Rounded Corners 15">
              <a:extLst>
                <a:ext uri="{FF2B5EF4-FFF2-40B4-BE49-F238E27FC236}">
                  <a16:creationId xmlns:a16="http://schemas.microsoft.com/office/drawing/2014/main" id="{DE519246-6BF0-434C-9BF7-F33B187624AF}"/>
                </a:ext>
              </a:extLst>
            </p:cNvPr>
            <p:cNvSpPr/>
            <p:nvPr/>
          </p:nvSpPr>
          <p:spPr>
            <a:xfrm>
              <a:off x="838200" y="469446"/>
              <a:ext cx="7252607" cy="1192891"/>
            </a:xfrm>
            <a:prstGeom prst="roundRect">
              <a:avLst/>
            </a:prstGeom>
            <a:solidFill>
              <a:srgbClr val="00B050"/>
            </a:solidFill>
            <a:ln w="57150">
              <a:solidFill>
                <a:srgbClr val="FFFF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5" name="Picture 4" descr="A person wearing a costume&#10;&#10;Description automatically generated with medium confidence">
            <a:extLst>
              <a:ext uri="{FF2B5EF4-FFF2-40B4-BE49-F238E27FC236}">
                <a16:creationId xmlns:a16="http://schemas.microsoft.com/office/drawing/2014/main" id="{F16EA0EF-E3F6-45D3-A3AC-4D269EBB9B54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7214549" y="3071091"/>
            <a:ext cx="4974254" cy="379915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0120C53-101E-4BD8-9D1C-83355C6DAD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37258" y="699866"/>
            <a:ext cx="10515600" cy="1325563"/>
          </a:xfrm>
        </p:spPr>
        <p:txBody>
          <a:bodyPr/>
          <a:lstStyle/>
          <a:p>
            <a:r>
              <a:rPr lang="en-US" b="1" dirty="0">
                <a:solidFill>
                  <a:schemeClr val="bg1"/>
                </a:solidFill>
              </a:rPr>
              <a:t>Sesame Street Neighbor’s Tasks</a:t>
            </a:r>
          </a:p>
        </p:txBody>
      </p:sp>
      <p:sp>
        <p:nvSpPr>
          <p:cNvPr id="18" name="Title 1">
            <a:extLst>
              <a:ext uri="{FF2B5EF4-FFF2-40B4-BE49-F238E27FC236}">
                <a16:creationId xmlns:a16="http://schemas.microsoft.com/office/drawing/2014/main" id="{9A98E9AF-9021-4C60-9D23-47FD188981DB}"/>
              </a:ext>
            </a:extLst>
          </p:cNvPr>
          <p:cNvSpPr txBox="1">
            <a:spLocks/>
          </p:cNvSpPr>
          <p:nvPr/>
        </p:nvSpPr>
        <p:spPr>
          <a:xfrm>
            <a:off x="5688219" y="337610"/>
            <a:ext cx="849086" cy="50993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400" dirty="0">
                <a:solidFill>
                  <a:schemeClr val="bg1"/>
                </a:solidFill>
              </a:rPr>
              <a:t>1 2 3</a:t>
            </a:r>
          </a:p>
        </p:txBody>
      </p:sp>
      <p:sp>
        <p:nvSpPr>
          <p:cNvPr id="20" name="Content Placeholder 2">
            <a:extLst>
              <a:ext uri="{FF2B5EF4-FFF2-40B4-BE49-F238E27FC236}">
                <a16:creationId xmlns:a16="http://schemas.microsoft.com/office/drawing/2014/main" id="{0ECD701D-363C-4871-B792-05990D50F7B4}"/>
              </a:ext>
            </a:extLst>
          </p:cNvPr>
          <p:cNvSpPr txBox="1">
            <a:spLocks/>
          </p:cNvSpPr>
          <p:nvPr/>
        </p:nvSpPr>
        <p:spPr>
          <a:xfrm>
            <a:off x="308008" y="2102316"/>
            <a:ext cx="11211114" cy="664284"/>
          </a:xfrm>
          <a:prstGeom prst="rect">
            <a:avLst/>
          </a:prstGeom>
          <a:noFill/>
          <a:effectLst>
            <a:softEdge rad="0"/>
          </a:effectLst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3600" b="1" dirty="0">
                <a:ln w="0"/>
                <a:solidFill>
                  <a:schemeClr val="bg1"/>
                </a:solidFill>
                <a:effectLst>
                  <a:glow rad="88900">
                    <a:srgbClr val="381617"/>
                  </a:glow>
                  <a:outerShdw blurRad="38100" dist="19050" dir="2700000" algn="tl" rotWithShape="0">
                    <a:srgbClr val="371613"/>
                  </a:outerShdw>
                </a:effectLst>
              </a:rPr>
              <a:t>Goal: An evaluation tool to assess for fair voter districting</a:t>
            </a:r>
          </a:p>
        </p:txBody>
      </p:sp>
      <p:pic>
        <p:nvPicPr>
          <p:cNvPr id="21" name="laughing">
            <a:hlinkClick r:id="" action="ppaction://media"/>
            <a:extLst>
              <a:ext uri="{FF2B5EF4-FFF2-40B4-BE49-F238E27FC236}">
                <a16:creationId xmlns:a16="http://schemas.microsoft.com/office/drawing/2014/main" id="{426D096D-9868-4668-833F-70DA66BFA1A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5"/>
          <a:stretch>
            <a:fillRect/>
          </a:stretch>
        </p:blipFill>
        <p:spPr>
          <a:xfrm>
            <a:off x="11691717" y="6391476"/>
            <a:ext cx="406400" cy="406400"/>
          </a:xfrm>
          <a:prstGeom prst="rect">
            <a:avLst/>
          </a:prstGeom>
        </p:spPr>
      </p:pic>
      <p:pic>
        <p:nvPicPr>
          <p:cNvPr id="22" name="1">
            <a:hlinkClick r:id="" action="ppaction://media"/>
            <a:extLst>
              <a:ext uri="{FF2B5EF4-FFF2-40B4-BE49-F238E27FC236}">
                <a16:creationId xmlns:a16="http://schemas.microsoft.com/office/drawing/2014/main" id="{9845BEB5-08E6-4AEA-AE3D-D756BBAFC7DC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5"/>
          <a:stretch>
            <a:fillRect/>
          </a:stretch>
        </p:blipFill>
        <p:spPr>
          <a:xfrm>
            <a:off x="11691716" y="6404176"/>
            <a:ext cx="406400" cy="406400"/>
          </a:xfrm>
          <a:prstGeom prst="rect">
            <a:avLst/>
          </a:prstGeom>
        </p:spPr>
      </p:pic>
      <p:pic>
        <p:nvPicPr>
          <p:cNvPr id="23" name="2">
            <a:hlinkClick r:id="" action="ppaction://media"/>
            <a:extLst>
              <a:ext uri="{FF2B5EF4-FFF2-40B4-BE49-F238E27FC236}">
                <a16:creationId xmlns:a16="http://schemas.microsoft.com/office/drawing/2014/main" id="{08F00DE3-32B1-4E12-93E9-CDF40FD92644}"/>
              </a:ext>
            </a:extLst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5"/>
          <a:stretch>
            <a:fillRect/>
          </a:stretch>
        </p:blipFill>
        <p:spPr>
          <a:xfrm>
            <a:off x="11691716" y="6404176"/>
            <a:ext cx="406400" cy="406400"/>
          </a:xfrm>
          <a:prstGeom prst="rect">
            <a:avLst/>
          </a:prstGeom>
        </p:spPr>
      </p:pic>
      <p:pic>
        <p:nvPicPr>
          <p:cNvPr id="24" name="3">
            <a:hlinkClick r:id="" action="ppaction://media"/>
            <a:extLst>
              <a:ext uri="{FF2B5EF4-FFF2-40B4-BE49-F238E27FC236}">
                <a16:creationId xmlns:a16="http://schemas.microsoft.com/office/drawing/2014/main" id="{5F11C2A2-CFD2-47E3-A506-8F4508450D79}"/>
              </a:ext>
            </a:extLst>
          </p:cNvPr>
          <p:cNvPicPr>
            <a:picLocks noChangeAspect="1"/>
          </p:cNvPicPr>
          <p:nvPr>
            <a:audioFile r:link="rId8"/>
            <p:extLst>
              <p:ext uri="{DAA4B4D4-6D71-4841-9C94-3DE7FCFB9230}">
                <p14:media xmlns:p14="http://schemas.microsoft.com/office/powerpoint/2010/main" r:embed="rId7"/>
              </p:ext>
            </p:extLst>
          </p:nvPr>
        </p:nvPicPr>
        <p:blipFill>
          <a:blip r:embed="rId15"/>
          <a:stretch>
            <a:fillRect/>
          </a:stretch>
        </p:blipFill>
        <p:spPr>
          <a:xfrm>
            <a:off x="11691716" y="6400674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89996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679" fill="hold"/>
                                        <p:tgtEl>
                                          <p:spTgt spid="2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8" dur="548" fill="hold"/>
                                        <p:tgtEl>
                                          <p:spTgt spid="2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6" dur="705" fill="hold"/>
                                        <p:tgtEl>
                                          <p:spTgt spid="2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30" dur="1149" fill="hold"/>
                                        <p:tgtEl>
                                          <p:spTgt spid="2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3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1"/>
                </p:tgtEl>
              </p:cMediaNode>
            </p:audio>
            <p:audio>
              <p:cMediaNode vol="80000">
                <p:cTn id="3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2"/>
                </p:tgtEl>
              </p:cMediaNode>
            </p:audio>
            <p:audio>
              <p:cMediaNode vol="80000">
                <p:cTn id="3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3"/>
                </p:tgtEl>
              </p:cMediaNode>
            </p:audio>
            <p:audio>
              <p:cMediaNode vol="80000">
                <p:cTn id="34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4"/>
                </p:tgtEl>
              </p:cMediaNode>
            </p:audio>
          </p:childTnLst>
        </p:cTn>
      </p:par>
    </p:tnLst>
    <p:bldLst>
      <p:bldP spid="3" grpId="0" build="p"/>
      <p:bldP spid="9" grpId="0"/>
      <p:bldP spid="10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A green door on a building&#10;&#10;Description automatically generated with low confidence">
            <a:extLst>
              <a:ext uri="{FF2B5EF4-FFF2-40B4-BE49-F238E27FC236}">
                <a16:creationId xmlns:a16="http://schemas.microsoft.com/office/drawing/2014/main" id="{86A3C8AC-660C-42D9-B232-567222FF0EF5}"/>
              </a:ext>
            </a:extLst>
          </p:cNvPr>
          <p:cNvPicPr>
            <a:picLocks noChangeAspect="1"/>
          </p:cNvPicPr>
          <p:nvPr/>
        </p:nvPicPr>
        <p:blipFill rotWithShape="1">
          <a:blip r:embed="rId10">
            <a:alphaModFix amt="98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644" r="5667"/>
          <a:stretch/>
        </p:blipFill>
        <p:spPr>
          <a:xfrm>
            <a:off x="-1" y="0"/>
            <a:ext cx="12188803" cy="6858000"/>
          </a:xfrm>
          <a:prstGeom prst="rect">
            <a:avLst/>
          </a:prstGeom>
        </p:spPr>
      </p:pic>
      <p:pic>
        <p:nvPicPr>
          <p:cNvPr id="11" name="Picture 10" descr="A picture containing text&#10;&#10;Description automatically generated">
            <a:extLst>
              <a:ext uri="{FF2B5EF4-FFF2-40B4-BE49-F238E27FC236}">
                <a16:creationId xmlns:a16="http://schemas.microsoft.com/office/drawing/2014/main" id="{0A796694-FD70-428B-BCAE-5F1123B093AC}"/>
              </a:ext>
            </a:extLst>
          </p:cNvPr>
          <p:cNvPicPr>
            <a:picLocks noChangeAspect="1"/>
          </p:cNvPicPr>
          <p:nvPr/>
        </p:nvPicPr>
        <p:blipFill rotWithShape="1"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5974" t="15557" r="14220" b="15019"/>
          <a:stretch/>
        </p:blipFill>
        <p:spPr>
          <a:xfrm>
            <a:off x="316975" y="3071091"/>
            <a:ext cx="1873706" cy="2380585"/>
          </a:xfrm>
          <a:prstGeom prst="rect">
            <a:avLst/>
          </a:prstGeom>
          <a:ln w="57150">
            <a:solidFill>
              <a:schemeClr val="accent1"/>
            </a:solidFill>
          </a:ln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145663-8ADD-4829-A64F-DDB75A4FEF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58683" y="2873724"/>
            <a:ext cx="6076612" cy="1707522"/>
          </a:xfrm>
          <a:noFill/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b="1" dirty="0">
                <a:ln w="0"/>
                <a:solidFill>
                  <a:schemeClr val="bg1"/>
                </a:solidFill>
                <a:effectLst>
                  <a:glow rad="88900">
                    <a:srgbClr val="507566"/>
                  </a:glow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1.  </a:t>
            </a:r>
            <a:r>
              <a:rPr lang="en-US" sz="3200" b="1" dirty="0">
                <a:ln w="0"/>
                <a:solidFill>
                  <a:schemeClr val="accent4"/>
                </a:solidFill>
                <a:effectLst>
                  <a:glow rad="88900">
                    <a:srgbClr val="507566"/>
                  </a:glow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Finishing</a:t>
            </a:r>
            <a:r>
              <a:rPr lang="en-US" sz="3200" b="1" dirty="0">
                <a:ln w="0"/>
                <a:solidFill>
                  <a:schemeClr val="bg1"/>
                </a:solidFill>
                <a:effectLst>
                  <a:glow rad="88900">
                    <a:srgbClr val="507566"/>
                  </a:glow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prototype of the voter      </a:t>
            </a:r>
            <a:br>
              <a:rPr lang="en-US" sz="3200" b="1" dirty="0">
                <a:ln w="0"/>
                <a:solidFill>
                  <a:schemeClr val="bg1"/>
                </a:solidFill>
                <a:effectLst>
                  <a:glow rad="88900">
                    <a:srgbClr val="507566"/>
                  </a:glow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</a:br>
            <a:r>
              <a:rPr lang="en-US" sz="3200" b="1" dirty="0">
                <a:ln w="0"/>
                <a:solidFill>
                  <a:schemeClr val="bg1"/>
                </a:solidFill>
                <a:effectLst>
                  <a:glow rad="88900">
                    <a:srgbClr val="507566"/>
                  </a:glow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    simulation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4638E84E-B0BA-4B6B-956A-E9C9C4975103}"/>
              </a:ext>
            </a:extLst>
          </p:cNvPr>
          <p:cNvSpPr txBox="1">
            <a:spLocks/>
          </p:cNvSpPr>
          <p:nvPr/>
        </p:nvSpPr>
        <p:spPr>
          <a:xfrm>
            <a:off x="2249715" y="3736375"/>
            <a:ext cx="6076612" cy="1599499"/>
          </a:xfrm>
          <a:prstGeom prst="rect">
            <a:avLst/>
          </a:prstGeom>
          <a:noFill/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3200" b="1" dirty="0">
                <a:ln w="0"/>
                <a:solidFill>
                  <a:schemeClr val="bg1"/>
                </a:solidFill>
                <a:effectLst>
                  <a:glow rad="88900">
                    <a:srgbClr val="507566"/>
                  </a:glow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2.  </a:t>
            </a:r>
            <a:r>
              <a:rPr lang="en-US" sz="3200" b="1" dirty="0">
                <a:ln w="0"/>
                <a:solidFill>
                  <a:schemeClr val="accent4"/>
                </a:solidFill>
                <a:effectLst>
                  <a:glow rad="88900">
                    <a:srgbClr val="507566"/>
                  </a:glow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Clean</a:t>
            </a:r>
            <a:r>
              <a:rPr lang="en-US" sz="3200" b="1" dirty="0">
                <a:ln w="0"/>
                <a:solidFill>
                  <a:schemeClr val="bg1"/>
                </a:solidFill>
                <a:effectLst>
                  <a:glow rad="88900">
                    <a:srgbClr val="507566"/>
                  </a:glow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our data sets </a:t>
            </a: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4C684FDB-B27C-4FBE-BB4A-4F1398C72009}"/>
              </a:ext>
            </a:extLst>
          </p:cNvPr>
          <p:cNvSpPr txBox="1">
            <a:spLocks/>
          </p:cNvSpPr>
          <p:nvPr/>
        </p:nvSpPr>
        <p:spPr>
          <a:xfrm>
            <a:off x="2267651" y="4389392"/>
            <a:ext cx="6076612" cy="1599499"/>
          </a:xfrm>
          <a:prstGeom prst="rect">
            <a:avLst/>
          </a:prstGeom>
          <a:noFill/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3200" b="1" dirty="0">
                <a:ln w="0"/>
                <a:solidFill>
                  <a:schemeClr val="bg1"/>
                </a:solidFill>
                <a:effectLst>
                  <a:glow rad="88900">
                    <a:srgbClr val="507566"/>
                  </a:glow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3.  Project plan </a:t>
            </a:r>
            <a:r>
              <a:rPr lang="en-US" sz="3200" b="1" dirty="0">
                <a:ln w="0"/>
                <a:solidFill>
                  <a:schemeClr val="accent4"/>
                </a:solidFill>
                <a:effectLst>
                  <a:glow rad="88900">
                    <a:srgbClr val="507566"/>
                  </a:glow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revised</a:t>
            </a:r>
            <a:r>
              <a:rPr lang="en-US" sz="3200" b="1" dirty="0">
                <a:ln w="0"/>
                <a:solidFill>
                  <a:schemeClr val="bg1"/>
                </a:solidFill>
                <a:effectLst>
                  <a:glow rad="88900">
                    <a:srgbClr val="507566"/>
                  </a:glow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mapped</a:t>
            </a:r>
            <a:br>
              <a:rPr lang="en-US" sz="3200" b="1" dirty="0">
                <a:ln w="0"/>
                <a:solidFill>
                  <a:schemeClr val="bg1"/>
                </a:solidFill>
                <a:effectLst>
                  <a:glow rad="88900">
                    <a:srgbClr val="507566"/>
                  </a:glow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</a:br>
            <a:r>
              <a:rPr lang="en-US" sz="3200" b="1" dirty="0">
                <a:ln w="0"/>
                <a:solidFill>
                  <a:schemeClr val="bg1"/>
                </a:solidFill>
                <a:effectLst>
                  <a:glow rad="88900">
                    <a:srgbClr val="507566"/>
                  </a:glow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    out (3</a:t>
            </a:r>
            <a:r>
              <a:rPr lang="en-US" sz="3200" b="1" baseline="30000" dirty="0">
                <a:ln w="0"/>
                <a:solidFill>
                  <a:schemeClr val="bg1"/>
                </a:solidFill>
                <a:effectLst>
                  <a:glow rad="88900">
                    <a:srgbClr val="507566"/>
                  </a:glow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rd</a:t>
            </a:r>
            <a:r>
              <a:rPr lang="en-US" sz="3200" b="1" dirty="0">
                <a:ln w="0"/>
                <a:solidFill>
                  <a:schemeClr val="bg1"/>
                </a:solidFill>
                <a:effectLst>
                  <a:glow rad="88900">
                    <a:srgbClr val="507566"/>
                  </a:glow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time)</a:t>
            </a:r>
          </a:p>
        </p:txBody>
      </p:sp>
      <p:pic>
        <p:nvPicPr>
          <p:cNvPr id="12" name="Picture 11" descr="A screenshot of a video game&#10;&#10;Description automatically generated">
            <a:extLst>
              <a:ext uri="{FF2B5EF4-FFF2-40B4-BE49-F238E27FC236}">
                <a16:creationId xmlns:a16="http://schemas.microsoft.com/office/drawing/2014/main" id="{4EB6B19B-71D4-436A-8A34-0C4E06A6F6AF}"/>
              </a:ext>
            </a:extLst>
          </p:cNvPr>
          <p:cNvPicPr>
            <a:picLocks noChangeAspect="1"/>
          </p:cNvPicPr>
          <p:nvPr/>
        </p:nvPicPr>
        <p:blipFill rotWithShape="1"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6547" t="17269" r="13646" b="14159"/>
          <a:stretch/>
        </p:blipFill>
        <p:spPr>
          <a:xfrm>
            <a:off x="308008" y="3123201"/>
            <a:ext cx="1873705" cy="2351315"/>
          </a:xfrm>
          <a:prstGeom prst="rect">
            <a:avLst/>
          </a:prstGeom>
          <a:ln w="57150">
            <a:solidFill>
              <a:schemeClr val="accent1"/>
            </a:solidFill>
          </a:ln>
        </p:spPr>
      </p:pic>
      <p:pic>
        <p:nvPicPr>
          <p:cNvPr id="7" name="Picture 6" descr="A picture containing logo&#10;&#10;Description automatically generated">
            <a:extLst>
              <a:ext uri="{FF2B5EF4-FFF2-40B4-BE49-F238E27FC236}">
                <a16:creationId xmlns:a16="http://schemas.microsoft.com/office/drawing/2014/main" id="{68751F00-E7BF-4AEA-88EB-B071DD46FCF9}"/>
              </a:ext>
            </a:extLst>
          </p:cNvPr>
          <p:cNvPicPr>
            <a:picLocks noChangeAspect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6321" t="17175" r="13873" b="14253"/>
          <a:stretch/>
        </p:blipFill>
        <p:spPr>
          <a:xfrm>
            <a:off x="308008" y="3100361"/>
            <a:ext cx="1873705" cy="2351315"/>
          </a:xfrm>
          <a:prstGeom prst="rect">
            <a:avLst/>
          </a:prstGeom>
          <a:ln w="57150">
            <a:solidFill>
              <a:schemeClr val="accent1"/>
            </a:solidFill>
          </a:ln>
        </p:spPr>
      </p:pic>
      <p:grpSp>
        <p:nvGrpSpPr>
          <p:cNvPr id="19" name="Group 18">
            <a:extLst>
              <a:ext uri="{FF2B5EF4-FFF2-40B4-BE49-F238E27FC236}">
                <a16:creationId xmlns:a16="http://schemas.microsoft.com/office/drawing/2014/main" id="{53356F91-F0D3-4164-A11C-65C4A761C310}"/>
              </a:ext>
            </a:extLst>
          </p:cNvPr>
          <p:cNvGrpSpPr/>
          <p:nvPr/>
        </p:nvGrpSpPr>
        <p:grpSpPr>
          <a:xfrm>
            <a:off x="2520013" y="343690"/>
            <a:ext cx="7252607" cy="1607104"/>
            <a:chOff x="838200" y="55233"/>
            <a:chExt cx="7252607" cy="1607104"/>
          </a:xfrm>
        </p:grpSpPr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EA152CAD-A0E8-4D7C-B8CA-1F219EA51C3F}"/>
                </a:ext>
              </a:extLst>
            </p:cNvPr>
            <p:cNvSpPr/>
            <p:nvPr/>
          </p:nvSpPr>
          <p:spPr>
            <a:xfrm>
              <a:off x="3484789" y="55233"/>
              <a:ext cx="1959428" cy="1542779"/>
            </a:xfrm>
            <a:prstGeom prst="ellipse">
              <a:avLst/>
            </a:prstGeom>
            <a:solidFill>
              <a:srgbClr val="00B050"/>
            </a:solidFill>
            <a:ln w="57150">
              <a:solidFill>
                <a:srgbClr val="FFFF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6" name="Rectangle: Rounded Corners 15">
              <a:extLst>
                <a:ext uri="{FF2B5EF4-FFF2-40B4-BE49-F238E27FC236}">
                  <a16:creationId xmlns:a16="http://schemas.microsoft.com/office/drawing/2014/main" id="{DE519246-6BF0-434C-9BF7-F33B187624AF}"/>
                </a:ext>
              </a:extLst>
            </p:cNvPr>
            <p:cNvSpPr/>
            <p:nvPr/>
          </p:nvSpPr>
          <p:spPr>
            <a:xfrm>
              <a:off x="838200" y="469446"/>
              <a:ext cx="7252607" cy="1192891"/>
            </a:xfrm>
            <a:prstGeom prst="roundRect">
              <a:avLst/>
            </a:prstGeom>
            <a:solidFill>
              <a:srgbClr val="00B050"/>
            </a:solidFill>
            <a:ln w="57150">
              <a:solidFill>
                <a:srgbClr val="FFFF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5" name="Picture 4" descr="A person wearing a costume&#10;&#10;Description automatically generated with medium confidence">
            <a:extLst>
              <a:ext uri="{FF2B5EF4-FFF2-40B4-BE49-F238E27FC236}">
                <a16:creationId xmlns:a16="http://schemas.microsoft.com/office/drawing/2014/main" id="{F16EA0EF-E3F6-45D3-A3AC-4D269EBB9B54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7214549" y="3071091"/>
            <a:ext cx="4974254" cy="379915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0120C53-101E-4BD8-9D1C-83355C6DAD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37258" y="699866"/>
            <a:ext cx="10515600" cy="1325563"/>
          </a:xfrm>
        </p:spPr>
        <p:txBody>
          <a:bodyPr/>
          <a:lstStyle/>
          <a:p>
            <a:r>
              <a:rPr lang="en-US" b="1" dirty="0">
                <a:solidFill>
                  <a:schemeClr val="bg1"/>
                </a:solidFill>
              </a:rPr>
              <a:t>Sesame Street Neighbor’s Tasks</a:t>
            </a:r>
          </a:p>
        </p:txBody>
      </p:sp>
      <p:sp>
        <p:nvSpPr>
          <p:cNvPr id="18" name="Title 1">
            <a:extLst>
              <a:ext uri="{FF2B5EF4-FFF2-40B4-BE49-F238E27FC236}">
                <a16:creationId xmlns:a16="http://schemas.microsoft.com/office/drawing/2014/main" id="{9A98E9AF-9021-4C60-9D23-47FD188981DB}"/>
              </a:ext>
            </a:extLst>
          </p:cNvPr>
          <p:cNvSpPr txBox="1">
            <a:spLocks/>
          </p:cNvSpPr>
          <p:nvPr/>
        </p:nvSpPr>
        <p:spPr>
          <a:xfrm>
            <a:off x="5688219" y="337610"/>
            <a:ext cx="849086" cy="50993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400" dirty="0">
                <a:solidFill>
                  <a:schemeClr val="bg1"/>
                </a:solidFill>
              </a:rPr>
              <a:t>1 2 3</a:t>
            </a:r>
          </a:p>
        </p:txBody>
      </p:sp>
      <p:sp>
        <p:nvSpPr>
          <p:cNvPr id="20" name="Content Placeholder 2">
            <a:extLst>
              <a:ext uri="{FF2B5EF4-FFF2-40B4-BE49-F238E27FC236}">
                <a16:creationId xmlns:a16="http://schemas.microsoft.com/office/drawing/2014/main" id="{0ECD701D-363C-4871-B792-05990D50F7B4}"/>
              </a:ext>
            </a:extLst>
          </p:cNvPr>
          <p:cNvSpPr txBox="1">
            <a:spLocks/>
          </p:cNvSpPr>
          <p:nvPr/>
        </p:nvSpPr>
        <p:spPr>
          <a:xfrm>
            <a:off x="308008" y="2102316"/>
            <a:ext cx="11211114" cy="664284"/>
          </a:xfrm>
          <a:prstGeom prst="rect">
            <a:avLst/>
          </a:prstGeom>
          <a:noFill/>
          <a:effectLst>
            <a:softEdge rad="0"/>
          </a:effectLst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3600" b="1" dirty="0">
                <a:ln w="0"/>
                <a:solidFill>
                  <a:schemeClr val="bg1"/>
                </a:solidFill>
                <a:effectLst>
                  <a:glow rad="88900">
                    <a:srgbClr val="381617"/>
                  </a:glow>
                  <a:outerShdw blurRad="38100" dist="19050" dir="2700000" algn="tl" rotWithShape="0">
                    <a:srgbClr val="371613"/>
                  </a:outerShdw>
                </a:effectLst>
              </a:rPr>
              <a:t>Goal: An evaluation tool to assess for fair voter districting</a:t>
            </a:r>
          </a:p>
        </p:txBody>
      </p:sp>
      <p:pic>
        <p:nvPicPr>
          <p:cNvPr id="21" name="laughing">
            <a:hlinkClick r:id="" action="ppaction://media"/>
            <a:extLst>
              <a:ext uri="{FF2B5EF4-FFF2-40B4-BE49-F238E27FC236}">
                <a16:creationId xmlns:a16="http://schemas.microsoft.com/office/drawing/2014/main" id="{426D096D-9868-4668-833F-70DA66BFA1A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5"/>
          <a:stretch>
            <a:fillRect/>
          </a:stretch>
        </p:blipFill>
        <p:spPr>
          <a:xfrm>
            <a:off x="11691717" y="6391476"/>
            <a:ext cx="406400" cy="406400"/>
          </a:xfrm>
          <a:prstGeom prst="rect">
            <a:avLst/>
          </a:prstGeom>
        </p:spPr>
      </p:pic>
      <p:pic>
        <p:nvPicPr>
          <p:cNvPr id="22" name="1">
            <a:hlinkClick r:id="" action="ppaction://media"/>
            <a:extLst>
              <a:ext uri="{FF2B5EF4-FFF2-40B4-BE49-F238E27FC236}">
                <a16:creationId xmlns:a16="http://schemas.microsoft.com/office/drawing/2014/main" id="{9845BEB5-08E6-4AEA-AE3D-D756BBAFC7DC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5"/>
          <a:stretch>
            <a:fillRect/>
          </a:stretch>
        </p:blipFill>
        <p:spPr>
          <a:xfrm>
            <a:off x="11691716" y="6404176"/>
            <a:ext cx="406400" cy="406400"/>
          </a:xfrm>
          <a:prstGeom prst="rect">
            <a:avLst/>
          </a:prstGeom>
        </p:spPr>
      </p:pic>
      <p:pic>
        <p:nvPicPr>
          <p:cNvPr id="23" name="2">
            <a:hlinkClick r:id="" action="ppaction://media"/>
            <a:extLst>
              <a:ext uri="{FF2B5EF4-FFF2-40B4-BE49-F238E27FC236}">
                <a16:creationId xmlns:a16="http://schemas.microsoft.com/office/drawing/2014/main" id="{08F00DE3-32B1-4E12-93E9-CDF40FD92644}"/>
              </a:ext>
            </a:extLst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5"/>
          <a:stretch>
            <a:fillRect/>
          </a:stretch>
        </p:blipFill>
        <p:spPr>
          <a:xfrm>
            <a:off x="11691716" y="6404176"/>
            <a:ext cx="406400" cy="406400"/>
          </a:xfrm>
          <a:prstGeom prst="rect">
            <a:avLst/>
          </a:prstGeom>
        </p:spPr>
      </p:pic>
      <p:pic>
        <p:nvPicPr>
          <p:cNvPr id="24" name="3">
            <a:hlinkClick r:id="" action="ppaction://media"/>
            <a:extLst>
              <a:ext uri="{FF2B5EF4-FFF2-40B4-BE49-F238E27FC236}">
                <a16:creationId xmlns:a16="http://schemas.microsoft.com/office/drawing/2014/main" id="{5F11C2A2-CFD2-47E3-A506-8F4508450D79}"/>
              </a:ext>
            </a:extLst>
          </p:cNvPr>
          <p:cNvPicPr>
            <a:picLocks noChangeAspect="1"/>
          </p:cNvPicPr>
          <p:nvPr>
            <a:audioFile r:link="rId8"/>
            <p:extLst>
              <p:ext uri="{DAA4B4D4-6D71-4841-9C94-3DE7FCFB9230}">
                <p14:media xmlns:p14="http://schemas.microsoft.com/office/powerpoint/2010/main" r:embed="rId7"/>
              </p:ext>
            </p:extLst>
          </p:nvPr>
        </p:nvPicPr>
        <p:blipFill>
          <a:blip r:embed="rId15"/>
          <a:stretch>
            <a:fillRect/>
          </a:stretch>
        </p:blipFill>
        <p:spPr>
          <a:xfrm>
            <a:off x="11691716" y="6400674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54624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679" fill="hold"/>
                                        <p:tgtEl>
                                          <p:spTgt spid="2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8" dur="548" fill="hold"/>
                                        <p:tgtEl>
                                          <p:spTgt spid="2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6" dur="705" fill="hold"/>
                                        <p:tgtEl>
                                          <p:spTgt spid="2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30" dur="1149" fill="hold"/>
                                        <p:tgtEl>
                                          <p:spTgt spid="2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3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1"/>
                </p:tgtEl>
              </p:cMediaNode>
            </p:audio>
            <p:audio>
              <p:cMediaNode vol="80000">
                <p:cTn id="3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2"/>
                </p:tgtEl>
              </p:cMediaNode>
            </p:audio>
            <p:audio>
              <p:cMediaNode vol="80000">
                <p:cTn id="3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3"/>
                </p:tgtEl>
              </p:cMediaNode>
            </p:audio>
            <p:audio>
              <p:cMediaNode vol="80000">
                <p:cTn id="34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4"/>
                </p:tgtEl>
              </p:cMediaNode>
            </p:audio>
          </p:childTnLst>
        </p:cTn>
      </p:par>
    </p:tnLst>
    <p:bldLst>
      <p:bldP spid="3" grpId="0" build="p"/>
      <p:bldP spid="9" grpId="0"/>
      <p:bldP spid="10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A green door on a building&#10;&#10;Description automatically generated with low confidence">
            <a:extLst>
              <a:ext uri="{FF2B5EF4-FFF2-40B4-BE49-F238E27FC236}">
                <a16:creationId xmlns:a16="http://schemas.microsoft.com/office/drawing/2014/main" id="{86A3C8AC-660C-42D9-B232-567222FF0EF5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alphaModFix amt="98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644" r="5667"/>
          <a:stretch/>
        </p:blipFill>
        <p:spPr>
          <a:xfrm>
            <a:off x="-1" y="0"/>
            <a:ext cx="12188803" cy="6858000"/>
          </a:xfrm>
          <a:prstGeom prst="rect">
            <a:avLst/>
          </a:prstGeom>
        </p:spPr>
      </p:pic>
      <p:grpSp>
        <p:nvGrpSpPr>
          <p:cNvPr id="19" name="Group 18">
            <a:extLst>
              <a:ext uri="{FF2B5EF4-FFF2-40B4-BE49-F238E27FC236}">
                <a16:creationId xmlns:a16="http://schemas.microsoft.com/office/drawing/2014/main" id="{53356F91-F0D3-4164-A11C-65C4A761C310}"/>
              </a:ext>
            </a:extLst>
          </p:cNvPr>
          <p:cNvGrpSpPr/>
          <p:nvPr/>
        </p:nvGrpSpPr>
        <p:grpSpPr>
          <a:xfrm>
            <a:off x="2520013" y="343690"/>
            <a:ext cx="7252607" cy="1607104"/>
            <a:chOff x="838200" y="55233"/>
            <a:chExt cx="7252607" cy="1607104"/>
          </a:xfrm>
        </p:grpSpPr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EA152CAD-A0E8-4D7C-B8CA-1F219EA51C3F}"/>
                </a:ext>
              </a:extLst>
            </p:cNvPr>
            <p:cNvSpPr/>
            <p:nvPr/>
          </p:nvSpPr>
          <p:spPr>
            <a:xfrm>
              <a:off x="3484789" y="55233"/>
              <a:ext cx="1959428" cy="1542779"/>
            </a:xfrm>
            <a:prstGeom prst="ellipse">
              <a:avLst/>
            </a:prstGeom>
            <a:solidFill>
              <a:srgbClr val="00B050"/>
            </a:solidFill>
            <a:ln w="57150">
              <a:solidFill>
                <a:srgbClr val="FFFF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6" name="Rectangle: Rounded Corners 15">
              <a:extLst>
                <a:ext uri="{FF2B5EF4-FFF2-40B4-BE49-F238E27FC236}">
                  <a16:creationId xmlns:a16="http://schemas.microsoft.com/office/drawing/2014/main" id="{DE519246-6BF0-434C-9BF7-F33B187624AF}"/>
                </a:ext>
              </a:extLst>
            </p:cNvPr>
            <p:cNvSpPr/>
            <p:nvPr/>
          </p:nvSpPr>
          <p:spPr>
            <a:xfrm>
              <a:off x="838200" y="469446"/>
              <a:ext cx="7252607" cy="1192891"/>
            </a:xfrm>
            <a:prstGeom prst="roundRect">
              <a:avLst/>
            </a:prstGeom>
            <a:solidFill>
              <a:srgbClr val="00B050"/>
            </a:solidFill>
            <a:ln w="57150">
              <a:solidFill>
                <a:srgbClr val="FFFF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pic>
        <p:nvPicPr>
          <p:cNvPr id="5" name="Picture 4" descr="A person wearing a costume&#10;&#10;Description automatically generated with medium confidence">
            <a:extLst>
              <a:ext uri="{FF2B5EF4-FFF2-40B4-BE49-F238E27FC236}">
                <a16:creationId xmlns:a16="http://schemas.microsoft.com/office/drawing/2014/main" id="{F16EA0EF-E3F6-45D3-A3AC-4D269EBB9B54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7214549" y="3071091"/>
            <a:ext cx="4974254" cy="379915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0120C53-101E-4BD8-9D1C-83355C6DAD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37258" y="699866"/>
            <a:ext cx="10515600" cy="1325563"/>
          </a:xfrm>
        </p:spPr>
        <p:txBody>
          <a:bodyPr/>
          <a:lstStyle/>
          <a:p>
            <a:r>
              <a:rPr lang="en-US" b="1" dirty="0">
                <a:solidFill>
                  <a:schemeClr val="bg1"/>
                </a:solidFill>
              </a:rPr>
              <a:t>Sesame Street Neighbor’s Tasks</a:t>
            </a:r>
          </a:p>
        </p:txBody>
      </p:sp>
      <p:sp>
        <p:nvSpPr>
          <p:cNvPr id="18" name="Title 1">
            <a:extLst>
              <a:ext uri="{FF2B5EF4-FFF2-40B4-BE49-F238E27FC236}">
                <a16:creationId xmlns:a16="http://schemas.microsoft.com/office/drawing/2014/main" id="{9A98E9AF-9021-4C60-9D23-47FD188981DB}"/>
              </a:ext>
            </a:extLst>
          </p:cNvPr>
          <p:cNvSpPr txBox="1">
            <a:spLocks/>
          </p:cNvSpPr>
          <p:nvPr/>
        </p:nvSpPr>
        <p:spPr>
          <a:xfrm>
            <a:off x="5688219" y="337610"/>
            <a:ext cx="849086" cy="50993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 Light" panose="020F0302020204030204"/>
                <a:ea typeface="+mj-ea"/>
                <a:cs typeface="+mj-cs"/>
              </a:rPr>
              <a:t>1 2 3</a:t>
            </a:r>
          </a:p>
        </p:txBody>
      </p:sp>
      <p:sp>
        <p:nvSpPr>
          <p:cNvPr id="20" name="Content Placeholder 2">
            <a:extLst>
              <a:ext uri="{FF2B5EF4-FFF2-40B4-BE49-F238E27FC236}">
                <a16:creationId xmlns:a16="http://schemas.microsoft.com/office/drawing/2014/main" id="{0ECD701D-363C-4871-B792-05990D50F7B4}"/>
              </a:ext>
            </a:extLst>
          </p:cNvPr>
          <p:cNvSpPr txBox="1">
            <a:spLocks/>
          </p:cNvSpPr>
          <p:nvPr/>
        </p:nvSpPr>
        <p:spPr>
          <a:xfrm>
            <a:off x="308008" y="2102316"/>
            <a:ext cx="11211114" cy="664284"/>
          </a:xfrm>
          <a:prstGeom prst="rect">
            <a:avLst/>
          </a:prstGeom>
          <a:noFill/>
          <a:effectLst>
            <a:softEdge rad="0"/>
          </a:effectLst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sz="3600" b="1" i="0" u="none" strike="noStrike" kern="1200" cap="none" spc="0" normalizeH="0" baseline="0" noProof="0" dirty="0">
                <a:ln w="0"/>
                <a:solidFill>
                  <a:prstClr val="white"/>
                </a:solidFill>
                <a:effectLst>
                  <a:glow rad="88900">
                    <a:srgbClr val="381617"/>
                  </a:glow>
                  <a:outerShdw blurRad="38100" dist="19050" dir="2700000" algn="tl" rotWithShape="0">
                    <a:srgbClr val="371613"/>
                  </a:outerShdw>
                </a:effectLst>
                <a:uLnTx/>
                <a:uFillTx/>
                <a:latin typeface="Calibri" panose="020F0502020204030204"/>
                <a:ea typeface="+mn-ea"/>
                <a:cs typeface="+mn-cs"/>
              </a:rPr>
              <a:t>Visualization 2</a:t>
            </a:r>
          </a:p>
        </p:txBody>
      </p:sp>
      <p:pic>
        <p:nvPicPr>
          <p:cNvPr id="21" name="laughing">
            <a:hlinkClick r:id="" action="ppaction://media"/>
            <a:extLst>
              <a:ext uri="{FF2B5EF4-FFF2-40B4-BE49-F238E27FC236}">
                <a16:creationId xmlns:a16="http://schemas.microsoft.com/office/drawing/2014/main" id="{426D096D-9868-4668-833F-70DA66BFA1A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1691717" y="6391476"/>
            <a:ext cx="406400" cy="406400"/>
          </a:xfrm>
          <a:prstGeom prst="rect">
            <a:avLst/>
          </a:prstGeom>
        </p:spPr>
      </p:pic>
      <p:pic>
        <p:nvPicPr>
          <p:cNvPr id="22" name="1">
            <a:hlinkClick r:id="" action="ppaction://media"/>
            <a:extLst>
              <a:ext uri="{FF2B5EF4-FFF2-40B4-BE49-F238E27FC236}">
                <a16:creationId xmlns:a16="http://schemas.microsoft.com/office/drawing/2014/main" id="{9845BEB5-08E6-4AEA-AE3D-D756BBAFC7DC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1691716" y="6404176"/>
            <a:ext cx="406400" cy="406400"/>
          </a:xfrm>
          <a:prstGeom prst="rect">
            <a:avLst/>
          </a:prstGeom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67AD1933-3AE2-48B7-BA66-C443AD4D476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59079" y="1943226"/>
            <a:ext cx="6468811" cy="30559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Picture 2">
            <a:extLst>
              <a:ext uri="{FF2B5EF4-FFF2-40B4-BE49-F238E27FC236}">
                <a16:creationId xmlns:a16="http://schemas.microsoft.com/office/drawing/2014/main" id="{1E1E910B-5653-49C1-AD93-2638A0E873B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2127944"/>
            <a:ext cx="5773147" cy="44660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69CA5E4B-290B-4129-95A1-F552B6AC85CE}"/>
              </a:ext>
            </a:extLst>
          </p:cNvPr>
          <p:cNvSpPr/>
          <p:nvPr/>
        </p:nvSpPr>
        <p:spPr>
          <a:xfrm>
            <a:off x="5764554" y="4999182"/>
            <a:ext cx="6415655" cy="1839908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5AF7319-AFB5-4394-9E57-E1CF9F000F6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13565" y="5459894"/>
            <a:ext cx="6209530" cy="9312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543406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79" fill="hold"/>
                                        <p:tgtEl>
                                          <p:spTgt spid="2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1149" fill="hold"/>
                                        <p:tgtEl>
                                          <p:spTgt spid="2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1"/>
                </p:tgtEl>
              </p:cMediaNode>
            </p:audio>
            <p:audio>
              <p:cMediaNode vol="80000" mute="1">
                <p:cTn id="1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2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A green door on a building&#10;&#10;Description automatically generated with low confidence">
            <a:extLst>
              <a:ext uri="{FF2B5EF4-FFF2-40B4-BE49-F238E27FC236}">
                <a16:creationId xmlns:a16="http://schemas.microsoft.com/office/drawing/2014/main" id="{86A3C8AC-660C-42D9-B232-567222FF0EF5}"/>
              </a:ext>
            </a:extLst>
          </p:cNvPr>
          <p:cNvPicPr>
            <a:picLocks noChangeAspect="1"/>
          </p:cNvPicPr>
          <p:nvPr/>
        </p:nvPicPr>
        <p:blipFill rotWithShape="1">
          <a:blip r:embed="rId10">
            <a:alphaModFix amt="98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644" r="5667"/>
          <a:stretch/>
        </p:blipFill>
        <p:spPr>
          <a:xfrm>
            <a:off x="-1" y="0"/>
            <a:ext cx="12188803" cy="6858000"/>
          </a:xfrm>
          <a:prstGeom prst="rect">
            <a:avLst/>
          </a:prstGeom>
        </p:spPr>
      </p:pic>
      <p:pic>
        <p:nvPicPr>
          <p:cNvPr id="11" name="Picture 10" descr="A picture containing text&#10;&#10;Description automatically generated">
            <a:extLst>
              <a:ext uri="{FF2B5EF4-FFF2-40B4-BE49-F238E27FC236}">
                <a16:creationId xmlns:a16="http://schemas.microsoft.com/office/drawing/2014/main" id="{0A796694-FD70-428B-BCAE-5F1123B093AC}"/>
              </a:ext>
            </a:extLst>
          </p:cNvPr>
          <p:cNvPicPr>
            <a:picLocks noChangeAspect="1"/>
          </p:cNvPicPr>
          <p:nvPr/>
        </p:nvPicPr>
        <p:blipFill rotWithShape="1"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5974" t="15557" r="14220" b="15019"/>
          <a:stretch/>
        </p:blipFill>
        <p:spPr>
          <a:xfrm>
            <a:off x="316975" y="3071091"/>
            <a:ext cx="1873706" cy="2380585"/>
          </a:xfrm>
          <a:prstGeom prst="rect">
            <a:avLst/>
          </a:prstGeom>
          <a:ln w="57150">
            <a:solidFill>
              <a:schemeClr val="accent1"/>
            </a:solidFill>
          </a:ln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145663-8ADD-4829-A64F-DDB75A4FEF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58682" y="2873724"/>
            <a:ext cx="6899385" cy="1707522"/>
          </a:xfrm>
          <a:noFill/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b="1" dirty="0">
                <a:ln w="0"/>
                <a:solidFill>
                  <a:schemeClr val="bg1"/>
                </a:solidFill>
                <a:effectLst>
                  <a:glow rad="88900">
                    <a:srgbClr val="507566"/>
                  </a:glow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1. </a:t>
            </a:r>
            <a:r>
              <a:rPr lang="en-US" sz="3200" b="1" dirty="0">
                <a:ln w="0"/>
                <a:solidFill>
                  <a:schemeClr val="accent4"/>
                </a:solidFill>
                <a:effectLst>
                  <a:glow rad="88900">
                    <a:srgbClr val="507566"/>
                  </a:glow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Developing</a:t>
            </a:r>
            <a:r>
              <a:rPr lang="en-US" sz="3200" b="1" dirty="0">
                <a:ln w="0"/>
                <a:solidFill>
                  <a:schemeClr val="bg1"/>
                </a:solidFill>
                <a:effectLst>
                  <a:glow rad="88900">
                    <a:srgbClr val="507566"/>
                  </a:glow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voter simulation code – </a:t>
            </a:r>
            <a:br>
              <a:rPr lang="en-US" sz="3200" b="1" dirty="0">
                <a:ln w="0"/>
                <a:solidFill>
                  <a:schemeClr val="bg1"/>
                </a:solidFill>
                <a:effectLst>
                  <a:glow rad="88900">
                    <a:srgbClr val="507566"/>
                  </a:glow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</a:br>
            <a:r>
              <a:rPr lang="en-US" sz="3200" b="1" dirty="0">
                <a:ln w="0"/>
                <a:solidFill>
                  <a:schemeClr val="bg1"/>
                </a:solidFill>
                <a:effectLst>
                  <a:glow rad="88900">
                    <a:srgbClr val="507566"/>
                  </a:glow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    converting 1D to 2D</a:t>
            </a:r>
          </a:p>
          <a:p>
            <a:pPr marL="514350" indent="-514350">
              <a:buAutoNum type="arabicPeriod"/>
            </a:pPr>
            <a:endParaRPr lang="en-US" sz="3200" b="1" dirty="0">
              <a:ln w="0"/>
              <a:solidFill>
                <a:schemeClr val="bg1"/>
              </a:solidFill>
              <a:effectLst>
                <a:glow rad="88900">
                  <a:srgbClr val="507566"/>
                </a:glow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4638E84E-B0BA-4B6B-956A-E9C9C4975103}"/>
              </a:ext>
            </a:extLst>
          </p:cNvPr>
          <p:cNvSpPr txBox="1">
            <a:spLocks/>
          </p:cNvSpPr>
          <p:nvPr/>
        </p:nvSpPr>
        <p:spPr>
          <a:xfrm>
            <a:off x="2258681" y="3853207"/>
            <a:ext cx="6076612" cy="2537816"/>
          </a:xfrm>
          <a:prstGeom prst="rect">
            <a:avLst/>
          </a:prstGeom>
          <a:noFill/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sz="3200" b="1" i="0" u="none" strike="noStrike" kern="1200" cap="none" spc="0" normalizeH="0" baseline="0" noProof="0" dirty="0">
                <a:ln w="0"/>
                <a:solidFill>
                  <a:prstClr val="white"/>
                </a:solidFill>
                <a:effectLst>
                  <a:glow rad="88900">
                    <a:srgbClr val="507566"/>
                  </a:glow>
                  <a:outerShdw blurRad="38100" dist="1905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Calibri" panose="020F0502020204030204"/>
                <a:ea typeface="+mn-ea"/>
                <a:cs typeface="+mn-cs"/>
              </a:rPr>
              <a:t>2. </a:t>
            </a:r>
            <a:r>
              <a:rPr kumimoji="0" lang="en-US" sz="3200" b="1" i="0" u="none" strike="noStrike" kern="1200" cap="none" spc="0" normalizeH="0" baseline="0" noProof="0" dirty="0">
                <a:ln w="0"/>
                <a:solidFill>
                  <a:srgbClr val="FFC000"/>
                </a:solidFill>
                <a:effectLst>
                  <a:glow rad="88900">
                    <a:srgbClr val="507566"/>
                  </a:glow>
                  <a:outerShdw blurRad="38100" dist="1905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Calibri" panose="020F0502020204030204"/>
                <a:ea typeface="+mn-ea"/>
                <a:cs typeface="+mn-cs"/>
              </a:rPr>
              <a:t>Structuring </a:t>
            </a:r>
            <a:r>
              <a:rPr kumimoji="0" lang="en-US" sz="3200" b="1" i="0" u="none" strike="noStrike" kern="1200" cap="none" spc="0" normalizeH="0" baseline="0" noProof="0" dirty="0">
                <a:ln w="0"/>
                <a:solidFill>
                  <a:prstClr val="white"/>
                </a:solidFill>
                <a:effectLst>
                  <a:glow rad="88900">
                    <a:srgbClr val="507566"/>
                  </a:glow>
                  <a:outerShdw blurRad="38100" dist="1905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Calibri" panose="020F0502020204030204"/>
                <a:ea typeface="+mn-ea"/>
                <a:cs typeface="+mn-cs"/>
              </a:rPr>
              <a:t>our data sets –</a:t>
            </a:r>
            <a:br>
              <a:rPr kumimoji="0" lang="en-US" sz="3200" b="1" i="0" u="none" strike="noStrike" kern="1200" cap="none" spc="0" normalizeH="0" baseline="0" noProof="0" dirty="0">
                <a:ln w="0"/>
                <a:solidFill>
                  <a:prstClr val="white"/>
                </a:solidFill>
                <a:effectLst>
                  <a:glow rad="88900">
                    <a:srgbClr val="507566"/>
                  </a:glow>
                  <a:outerShdw blurRad="38100" dist="1905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Calibri" panose="020F0502020204030204"/>
                <a:ea typeface="+mn-ea"/>
                <a:cs typeface="+mn-cs"/>
              </a:rPr>
            </a:br>
            <a:r>
              <a:rPr kumimoji="0" lang="en-US" sz="3200" b="1" i="0" u="none" strike="noStrike" kern="1200" cap="none" spc="0" normalizeH="0" baseline="0" noProof="0" dirty="0">
                <a:ln w="0"/>
                <a:solidFill>
                  <a:prstClr val="white"/>
                </a:solidFill>
                <a:effectLst>
                  <a:glow rad="88900">
                    <a:srgbClr val="507566"/>
                  </a:glow>
                  <a:outerShdw blurRad="38100" dist="1905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Calibri" panose="020F0502020204030204"/>
                <a:ea typeface="+mn-ea"/>
                <a:cs typeface="+mn-cs"/>
              </a:rPr>
              <a:t>     format conversions/analysis</a:t>
            </a:r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br>
              <a:rPr kumimoji="0" lang="en-US" sz="3200" b="1" i="0" u="none" strike="noStrike" kern="1200" cap="none" spc="0" normalizeH="0" baseline="0" noProof="0" dirty="0">
                <a:ln w="0"/>
                <a:solidFill>
                  <a:prstClr val="white"/>
                </a:solidFill>
                <a:effectLst>
                  <a:glow rad="88900">
                    <a:srgbClr val="507566"/>
                  </a:glow>
                  <a:outerShdw blurRad="38100" dist="1905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Calibri" panose="020F0502020204030204"/>
                <a:ea typeface="+mn-ea"/>
                <a:cs typeface="+mn-cs"/>
              </a:rPr>
            </a:br>
            <a:r>
              <a:rPr kumimoji="0" lang="en-US" sz="3200" b="1" i="0" u="none" strike="noStrike" kern="1200" cap="none" spc="0" normalizeH="0" baseline="0" noProof="0" dirty="0">
                <a:ln w="0"/>
                <a:solidFill>
                  <a:prstClr val="white"/>
                </a:solidFill>
                <a:effectLst>
                  <a:glow rad="88900">
                    <a:srgbClr val="507566"/>
                  </a:glow>
                  <a:outerShdw blurRad="38100" dist="1905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</a:p>
        </p:txBody>
      </p:sp>
      <p:pic>
        <p:nvPicPr>
          <p:cNvPr id="12" name="Picture 11" descr="A screenshot of a video game&#10;&#10;Description automatically generated">
            <a:extLst>
              <a:ext uri="{FF2B5EF4-FFF2-40B4-BE49-F238E27FC236}">
                <a16:creationId xmlns:a16="http://schemas.microsoft.com/office/drawing/2014/main" id="{4EB6B19B-71D4-436A-8A34-0C4E06A6F6AF}"/>
              </a:ext>
            </a:extLst>
          </p:cNvPr>
          <p:cNvPicPr>
            <a:picLocks noChangeAspect="1"/>
          </p:cNvPicPr>
          <p:nvPr/>
        </p:nvPicPr>
        <p:blipFill rotWithShape="1"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6547" t="17269" r="13646" b="14159"/>
          <a:stretch/>
        </p:blipFill>
        <p:spPr>
          <a:xfrm>
            <a:off x="308008" y="3123201"/>
            <a:ext cx="1873705" cy="2351315"/>
          </a:xfrm>
          <a:prstGeom prst="rect">
            <a:avLst/>
          </a:prstGeom>
          <a:ln w="57150">
            <a:solidFill>
              <a:schemeClr val="accent1"/>
            </a:solidFill>
          </a:ln>
        </p:spPr>
      </p:pic>
      <p:pic>
        <p:nvPicPr>
          <p:cNvPr id="7" name="Picture 6" descr="A picture containing logo&#10;&#10;Description automatically generated">
            <a:extLst>
              <a:ext uri="{FF2B5EF4-FFF2-40B4-BE49-F238E27FC236}">
                <a16:creationId xmlns:a16="http://schemas.microsoft.com/office/drawing/2014/main" id="{68751F00-E7BF-4AEA-88EB-B071DD46FCF9}"/>
              </a:ext>
            </a:extLst>
          </p:cNvPr>
          <p:cNvPicPr>
            <a:picLocks noChangeAspect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6321" t="17175" r="13873" b="14253"/>
          <a:stretch/>
        </p:blipFill>
        <p:spPr>
          <a:xfrm>
            <a:off x="308008" y="3100361"/>
            <a:ext cx="1873705" cy="2351315"/>
          </a:xfrm>
          <a:prstGeom prst="rect">
            <a:avLst/>
          </a:prstGeom>
          <a:ln w="57150">
            <a:solidFill>
              <a:schemeClr val="accent1"/>
            </a:solidFill>
          </a:ln>
        </p:spPr>
      </p:pic>
      <p:grpSp>
        <p:nvGrpSpPr>
          <p:cNvPr id="19" name="Group 18">
            <a:extLst>
              <a:ext uri="{FF2B5EF4-FFF2-40B4-BE49-F238E27FC236}">
                <a16:creationId xmlns:a16="http://schemas.microsoft.com/office/drawing/2014/main" id="{53356F91-F0D3-4164-A11C-65C4A761C310}"/>
              </a:ext>
            </a:extLst>
          </p:cNvPr>
          <p:cNvGrpSpPr/>
          <p:nvPr/>
        </p:nvGrpSpPr>
        <p:grpSpPr>
          <a:xfrm>
            <a:off x="2520013" y="343690"/>
            <a:ext cx="7252607" cy="1607104"/>
            <a:chOff x="838200" y="55233"/>
            <a:chExt cx="7252607" cy="1607104"/>
          </a:xfrm>
        </p:grpSpPr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EA152CAD-A0E8-4D7C-B8CA-1F219EA51C3F}"/>
                </a:ext>
              </a:extLst>
            </p:cNvPr>
            <p:cNvSpPr/>
            <p:nvPr/>
          </p:nvSpPr>
          <p:spPr>
            <a:xfrm>
              <a:off x="3484789" y="55233"/>
              <a:ext cx="1959428" cy="1542779"/>
            </a:xfrm>
            <a:prstGeom prst="ellipse">
              <a:avLst/>
            </a:prstGeom>
            <a:solidFill>
              <a:srgbClr val="00B050"/>
            </a:solidFill>
            <a:ln w="57150">
              <a:solidFill>
                <a:srgbClr val="FFFF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6" name="Rectangle: Rounded Corners 15">
              <a:extLst>
                <a:ext uri="{FF2B5EF4-FFF2-40B4-BE49-F238E27FC236}">
                  <a16:creationId xmlns:a16="http://schemas.microsoft.com/office/drawing/2014/main" id="{DE519246-6BF0-434C-9BF7-F33B187624AF}"/>
                </a:ext>
              </a:extLst>
            </p:cNvPr>
            <p:cNvSpPr/>
            <p:nvPr/>
          </p:nvSpPr>
          <p:spPr>
            <a:xfrm>
              <a:off x="838200" y="469446"/>
              <a:ext cx="7252607" cy="1192891"/>
            </a:xfrm>
            <a:prstGeom prst="roundRect">
              <a:avLst/>
            </a:prstGeom>
            <a:solidFill>
              <a:srgbClr val="00B050"/>
            </a:solidFill>
            <a:ln w="57150">
              <a:solidFill>
                <a:srgbClr val="FFFF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pic>
        <p:nvPicPr>
          <p:cNvPr id="5" name="Picture 4" descr="A person wearing a costume&#10;&#10;Description automatically generated with medium confidence">
            <a:extLst>
              <a:ext uri="{FF2B5EF4-FFF2-40B4-BE49-F238E27FC236}">
                <a16:creationId xmlns:a16="http://schemas.microsoft.com/office/drawing/2014/main" id="{F16EA0EF-E3F6-45D3-A3AC-4D269EBB9B54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7214549" y="3071091"/>
            <a:ext cx="4974254" cy="379915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0120C53-101E-4BD8-9D1C-83355C6DAD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37258" y="699866"/>
            <a:ext cx="10515600" cy="1325563"/>
          </a:xfrm>
        </p:spPr>
        <p:txBody>
          <a:bodyPr/>
          <a:lstStyle/>
          <a:p>
            <a:r>
              <a:rPr lang="en-US" b="1" dirty="0">
                <a:solidFill>
                  <a:schemeClr val="bg1"/>
                </a:solidFill>
              </a:rPr>
              <a:t>Sesame Street Neighbor’s Tasks</a:t>
            </a:r>
          </a:p>
        </p:txBody>
      </p:sp>
      <p:sp>
        <p:nvSpPr>
          <p:cNvPr id="18" name="Title 1">
            <a:extLst>
              <a:ext uri="{FF2B5EF4-FFF2-40B4-BE49-F238E27FC236}">
                <a16:creationId xmlns:a16="http://schemas.microsoft.com/office/drawing/2014/main" id="{9A98E9AF-9021-4C60-9D23-47FD188981DB}"/>
              </a:ext>
            </a:extLst>
          </p:cNvPr>
          <p:cNvSpPr txBox="1">
            <a:spLocks/>
          </p:cNvSpPr>
          <p:nvPr/>
        </p:nvSpPr>
        <p:spPr>
          <a:xfrm>
            <a:off x="5688219" y="337610"/>
            <a:ext cx="849086" cy="50993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 Light" panose="020F0302020204030204"/>
                <a:ea typeface="+mj-ea"/>
                <a:cs typeface="+mj-cs"/>
              </a:rPr>
              <a:t>1 2 3</a:t>
            </a:r>
          </a:p>
        </p:txBody>
      </p:sp>
      <p:sp>
        <p:nvSpPr>
          <p:cNvPr id="20" name="Content Placeholder 2">
            <a:extLst>
              <a:ext uri="{FF2B5EF4-FFF2-40B4-BE49-F238E27FC236}">
                <a16:creationId xmlns:a16="http://schemas.microsoft.com/office/drawing/2014/main" id="{0ECD701D-363C-4871-B792-05990D50F7B4}"/>
              </a:ext>
            </a:extLst>
          </p:cNvPr>
          <p:cNvSpPr txBox="1">
            <a:spLocks/>
          </p:cNvSpPr>
          <p:nvPr/>
        </p:nvSpPr>
        <p:spPr>
          <a:xfrm>
            <a:off x="308008" y="2102316"/>
            <a:ext cx="11211114" cy="664284"/>
          </a:xfrm>
          <a:prstGeom prst="rect">
            <a:avLst/>
          </a:prstGeom>
          <a:noFill/>
          <a:effectLst>
            <a:softEdge rad="0"/>
          </a:effectLst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sz="3600" b="1" i="0" u="none" strike="noStrike" kern="1200" cap="none" spc="0" normalizeH="0" baseline="0" noProof="0" dirty="0">
                <a:ln w="0"/>
                <a:solidFill>
                  <a:prstClr val="white"/>
                </a:solidFill>
                <a:effectLst>
                  <a:glow rad="88900">
                    <a:srgbClr val="381617"/>
                  </a:glow>
                  <a:outerShdw blurRad="38100" dist="19050" dir="2700000" algn="tl" rotWithShape="0">
                    <a:srgbClr val="371613"/>
                  </a:outerShdw>
                </a:effectLst>
                <a:uLnTx/>
                <a:uFillTx/>
                <a:latin typeface="Calibri" panose="020F0502020204030204"/>
                <a:ea typeface="+mn-ea"/>
                <a:cs typeface="+mn-cs"/>
              </a:rPr>
              <a:t>Goal: An evaluation tool to assess for fair voter districting</a:t>
            </a:r>
          </a:p>
        </p:txBody>
      </p:sp>
      <p:pic>
        <p:nvPicPr>
          <p:cNvPr id="21" name="laughing">
            <a:hlinkClick r:id="" action="ppaction://media"/>
            <a:extLst>
              <a:ext uri="{FF2B5EF4-FFF2-40B4-BE49-F238E27FC236}">
                <a16:creationId xmlns:a16="http://schemas.microsoft.com/office/drawing/2014/main" id="{426D096D-9868-4668-833F-70DA66BFA1A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5"/>
          <a:stretch>
            <a:fillRect/>
          </a:stretch>
        </p:blipFill>
        <p:spPr>
          <a:xfrm>
            <a:off x="11691717" y="6391476"/>
            <a:ext cx="406400" cy="406400"/>
          </a:xfrm>
          <a:prstGeom prst="rect">
            <a:avLst/>
          </a:prstGeom>
        </p:spPr>
      </p:pic>
      <p:pic>
        <p:nvPicPr>
          <p:cNvPr id="22" name="1">
            <a:hlinkClick r:id="" action="ppaction://media"/>
            <a:extLst>
              <a:ext uri="{FF2B5EF4-FFF2-40B4-BE49-F238E27FC236}">
                <a16:creationId xmlns:a16="http://schemas.microsoft.com/office/drawing/2014/main" id="{9845BEB5-08E6-4AEA-AE3D-D756BBAFC7DC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5"/>
          <a:stretch>
            <a:fillRect/>
          </a:stretch>
        </p:blipFill>
        <p:spPr>
          <a:xfrm>
            <a:off x="11691716" y="6404176"/>
            <a:ext cx="406400" cy="406400"/>
          </a:xfrm>
          <a:prstGeom prst="rect">
            <a:avLst/>
          </a:prstGeom>
        </p:spPr>
      </p:pic>
      <p:pic>
        <p:nvPicPr>
          <p:cNvPr id="23" name="2">
            <a:hlinkClick r:id="" action="ppaction://media"/>
            <a:extLst>
              <a:ext uri="{FF2B5EF4-FFF2-40B4-BE49-F238E27FC236}">
                <a16:creationId xmlns:a16="http://schemas.microsoft.com/office/drawing/2014/main" id="{08F00DE3-32B1-4E12-93E9-CDF40FD92644}"/>
              </a:ext>
            </a:extLst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5"/>
          <a:stretch>
            <a:fillRect/>
          </a:stretch>
        </p:blipFill>
        <p:spPr>
          <a:xfrm>
            <a:off x="11691716" y="6404176"/>
            <a:ext cx="406400" cy="406400"/>
          </a:xfrm>
          <a:prstGeom prst="rect">
            <a:avLst/>
          </a:prstGeom>
        </p:spPr>
      </p:pic>
      <p:pic>
        <p:nvPicPr>
          <p:cNvPr id="24" name="3">
            <a:hlinkClick r:id="" action="ppaction://media"/>
            <a:extLst>
              <a:ext uri="{FF2B5EF4-FFF2-40B4-BE49-F238E27FC236}">
                <a16:creationId xmlns:a16="http://schemas.microsoft.com/office/drawing/2014/main" id="{5F11C2A2-CFD2-47E3-A506-8F4508450D79}"/>
              </a:ext>
            </a:extLst>
          </p:cNvPr>
          <p:cNvPicPr>
            <a:picLocks noChangeAspect="1"/>
          </p:cNvPicPr>
          <p:nvPr>
            <a:audioFile r:link="rId8"/>
            <p:extLst>
              <p:ext uri="{DAA4B4D4-6D71-4841-9C94-3DE7FCFB9230}">
                <p14:media xmlns:p14="http://schemas.microsoft.com/office/powerpoint/2010/main" r:embed="rId7"/>
              </p:ext>
            </p:extLst>
          </p:nvPr>
        </p:nvPicPr>
        <p:blipFill>
          <a:blip r:embed="rId15"/>
          <a:stretch>
            <a:fillRect/>
          </a:stretch>
        </p:blipFill>
        <p:spPr>
          <a:xfrm>
            <a:off x="11691716" y="6400674"/>
            <a:ext cx="406400" cy="406400"/>
          </a:xfrm>
          <a:prstGeom prst="rect">
            <a:avLst/>
          </a:prstGeom>
        </p:spPr>
      </p:pic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4C684FDB-B27C-4FBE-BB4A-4F1398C72009}"/>
              </a:ext>
            </a:extLst>
          </p:cNvPr>
          <p:cNvSpPr txBox="1">
            <a:spLocks/>
          </p:cNvSpPr>
          <p:nvPr/>
        </p:nvSpPr>
        <p:spPr>
          <a:xfrm>
            <a:off x="2249713" y="4988891"/>
            <a:ext cx="6076612" cy="1599499"/>
          </a:xfrm>
          <a:prstGeom prst="rect">
            <a:avLst/>
          </a:prstGeom>
          <a:noFill/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sz="3200" b="1" i="0" u="none" strike="noStrike" kern="1200" cap="none" spc="0" normalizeH="0" baseline="0" noProof="0" dirty="0">
                <a:ln w="0"/>
                <a:solidFill>
                  <a:prstClr val="white"/>
                </a:solidFill>
                <a:effectLst>
                  <a:glow rad="88900">
                    <a:srgbClr val="507566"/>
                  </a:glow>
                  <a:outerShdw blurRad="38100" dist="1905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Calibri" panose="020F0502020204030204"/>
                <a:ea typeface="+mn-ea"/>
                <a:cs typeface="+mn-cs"/>
              </a:rPr>
              <a:t>3. </a:t>
            </a:r>
            <a:r>
              <a:rPr kumimoji="0" lang="en-US" sz="3200" b="1" i="0" u="none" strike="noStrike" kern="1200" cap="none" spc="0" normalizeH="0" baseline="0" noProof="0" dirty="0">
                <a:ln w="0"/>
                <a:solidFill>
                  <a:srgbClr val="FFC000"/>
                </a:solidFill>
                <a:effectLst>
                  <a:glow rad="88900">
                    <a:srgbClr val="507566"/>
                  </a:glow>
                  <a:outerShdw blurRad="38100" dist="1905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Calibri" panose="020F0502020204030204"/>
                <a:ea typeface="+mn-ea"/>
                <a:cs typeface="+mn-cs"/>
              </a:rPr>
              <a:t>Alt. districting solution </a:t>
            </a:r>
            <a:r>
              <a:rPr kumimoji="0" lang="en-US" sz="3200" b="1" i="0" u="none" strike="noStrike" kern="1200" cap="none" spc="0" normalizeH="0" baseline="0" noProof="0" dirty="0">
                <a:ln w="0"/>
                <a:solidFill>
                  <a:prstClr val="white"/>
                </a:solidFill>
                <a:effectLst>
                  <a:glow rad="88900">
                    <a:srgbClr val="507566"/>
                  </a:glow>
                  <a:outerShdw blurRad="38100" dist="1905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Calibri" panose="020F0502020204030204"/>
                <a:ea typeface="+mn-ea"/>
                <a:cs typeface="+mn-cs"/>
              </a:rPr>
              <a:t>planning</a:t>
            </a:r>
            <a:br>
              <a:rPr kumimoji="0" lang="en-US" sz="3200" b="1" i="0" u="none" strike="noStrike" kern="1200" cap="none" spc="0" normalizeH="0" baseline="0" noProof="0" dirty="0">
                <a:ln w="0"/>
                <a:solidFill>
                  <a:prstClr val="white"/>
                </a:solidFill>
                <a:effectLst>
                  <a:glow rad="88900">
                    <a:srgbClr val="507566"/>
                  </a:glow>
                  <a:outerShdw blurRad="38100" dist="1905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Calibri" panose="020F0502020204030204"/>
                <a:ea typeface="+mn-ea"/>
                <a:cs typeface="+mn-cs"/>
              </a:rPr>
            </a:br>
            <a:r>
              <a:rPr kumimoji="0" lang="en-US" sz="3200" b="1" i="0" u="none" strike="noStrike" kern="1200" cap="none" spc="0" normalizeH="0" baseline="0" noProof="0" dirty="0">
                <a:ln w="0"/>
                <a:solidFill>
                  <a:prstClr val="white"/>
                </a:solidFill>
                <a:effectLst>
                  <a:glow rad="88900">
                    <a:srgbClr val="507566"/>
                  </a:glow>
                  <a:outerShdw blurRad="38100" dist="1905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Calibri" panose="020F0502020204030204"/>
                <a:ea typeface="+mn-ea"/>
                <a:cs typeface="+mn-cs"/>
              </a:rPr>
              <a:t>    in progress – apply to #1 and #2</a:t>
            </a:r>
          </a:p>
        </p:txBody>
      </p:sp>
    </p:spTree>
    <p:extLst>
      <p:ext uri="{BB962C8B-B14F-4D97-AF65-F5344CB8AC3E}">
        <p14:creationId xmlns:p14="http://schemas.microsoft.com/office/powerpoint/2010/main" val="6378508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679" fill="hold"/>
                                        <p:tgtEl>
                                          <p:spTgt spid="2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8" dur="548" fill="hold"/>
                                        <p:tgtEl>
                                          <p:spTgt spid="2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6" dur="705" fill="hold"/>
                                        <p:tgtEl>
                                          <p:spTgt spid="2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30" dur="1149" fill="hold"/>
                                        <p:tgtEl>
                                          <p:spTgt spid="2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3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1"/>
                </p:tgtEl>
              </p:cMediaNode>
            </p:audio>
            <p:audio>
              <p:cMediaNode vol="80000">
                <p:cTn id="3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2"/>
                </p:tgtEl>
              </p:cMediaNode>
            </p:audio>
            <p:audio>
              <p:cMediaNode vol="80000">
                <p:cTn id="3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3"/>
                </p:tgtEl>
              </p:cMediaNode>
            </p:audio>
            <p:audio>
              <p:cMediaNode vol="80000">
                <p:cTn id="34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4"/>
                </p:tgtEl>
              </p:cMediaNode>
            </p:audio>
          </p:childTnLst>
        </p:cTn>
      </p:par>
    </p:tnLst>
    <p:bldLst>
      <p:bldP spid="3" grpId="0" build="p"/>
      <p:bldP spid="9" grpId="0"/>
      <p:bldP spid="10" grpId="0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504</TotalTime>
  <Words>190</Words>
  <Application>Microsoft Office PowerPoint</Application>
  <PresentationFormat>Widescreen</PresentationFormat>
  <Paragraphs>38</Paragraphs>
  <Slides>5</Slides>
  <Notes>0</Notes>
  <HiddenSlides>0</HiddenSlides>
  <MMClips>15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1" baseType="lpstr">
      <vt:lpstr>Arial</vt:lpstr>
      <vt:lpstr>Bradley Hand ITC</vt:lpstr>
      <vt:lpstr>Calibri</vt:lpstr>
      <vt:lpstr>Calibri Light</vt:lpstr>
      <vt:lpstr>Cavolini</vt:lpstr>
      <vt:lpstr>Office Theme</vt:lpstr>
      <vt:lpstr>PowerPoint Presentation</vt:lpstr>
      <vt:lpstr>Sesame Street Neighbor’s Tasks</vt:lpstr>
      <vt:lpstr>Sesame Street Neighbor’s Tasks</vt:lpstr>
      <vt:lpstr>Sesame Street Neighbor’s Tasks</vt:lpstr>
      <vt:lpstr>Sesame Street Neighbor’s Tasks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Coker, Helena Ruth</dc:creator>
  <cp:lastModifiedBy>Coker, Helena Ruth</cp:lastModifiedBy>
  <cp:revision>27</cp:revision>
  <dcterms:created xsi:type="dcterms:W3CDTF">2021-07-09T00:30:27Z</dcterms:created>
  <dcterms:modified xsi:type="dcterms:W3CDTF">2021-07-11T18:24:52Z</dcterms:modified>
</cp:coreProperties>
</file>

<file path=docProps/thumbnail.jpeg>
</file>